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524" r:id="rId2"/>
    <p:sldId id="525" r:id="rId3"/>
    <p:sldId id="526" r:id="rId4"/>
    <p:sldId id="552" r:id="rId5"/>
    <p:sldId id="532" r:id="rId6"/>
    <p:sldId id="533" r:id="rId7"/>
    <p:sldId id="530" r:id="rId8"/>
    <p:sldId id="536" r:id="rId9"/>
    <p:sldId id="543" r:id="rId10"/>
    <p:sldId id="535" r:id="rId11"/>
    <p:sldId id="546" r:id="rId12"/>
    <p:sldId id="548" r:id="rId13"/>
    <p:sldId id="539" r:id="rId14"/>
    <p:sldId id="531" r:id="rId15"/>
    <p:sldId id="538" r:id="rId16"/>
    <p:sldId id="553" r:id="rId17"/>
    <p:sldId id="554" r:id="rId18"/>
    <p:sldId id="599" r:id="rId19"/>
    <p:sldId id="541" r:id="rId20"/>
    <p:sldId id="584" r:id="rId21"/>
    <p:sldId id="585" r:id="rId22"/>
    <p:sldId id="586" r:id="rId23"/>
    <p:sldId id="589" r:id="rId24"/>
    <p:sldId id="590" r:id="rId25"/>
    <p:sldId id="591" r:id="rId26"/>
    <p:sldId id="592" r:id="rId27"/>
    <p:sldId id="593" r:id="rId28"/>
    <p:sldId id="594" r:id="rId29"/>
    <p:sldId id="595" r:id="rId30"/>
    <p:sldId id="596" r:id="rId31"/>
    <p:sldId id="597" r:id="rId32"/>
    <p:sldId id="598" r:id="rId33"/>
    <p:sldId id="556" r:id="rId34"/>
    <p:sldId id="566" r:id="rId35"/>
    <p:sldId id="567" r:id="rId36"/>
    <p:sldId id="600" r:id="rId37"/>
    <p:sldId id="569" r:id="rId38"/>
    <p:sldId id="570" r:id="rId39"/>
    <p:sldId id="571" r:id="rId40"/>
    <p:sldId id="572" r:id="rId41"/>
    <p:sldId id="573" r:id="rId42"/>
    <p:sldId id="574" r:id="rId43"/>
    <p:sldId id="601" r:id="rId44"/>
    <p:sldId id="577" r:id="rId45"/>
    <p:sldId id="578" r:id="rId46"/>
    <p:sldId id="579" r:id="rId47"/>
    <p:sldId id="580" r:id="rId48"/>
    <p:sldId id="581" r:id="rId49"/>
    <p:sldId id="582" r:id="rId50"/>
    <p:sldId id="583" r:id="rId51"/>
    <p:sldId id="603" r:id="rId52"/>
    <p:sldId id="528" r:id="rId5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илия Солякин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ACB"/>
    <a:srgbClr val="003300"/>
    <a:srgbClr val="85C27F"/>
    <a:srgbClr val="000000"/>
    <a:srgbClr val="A77E56"/>
    <a:srgbClr val="FFFFFF"/>
    <a:srgbClr val="9BD878"/>
    <a:srgbClr val="A2E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22" autoAdjust="0"/>
    <p:restoredTop sz="94604" autoAdjust="0"/>
  </p:normalViewPr>
  <p:slideViewPr>
    <p:cSldViewPr snapToGrid="0">
      <p:cViewPr varScale="1">
        <p:scale>
          <a:sx n="114" d="100"/>
          <a:sy n="114" d="100"/>
        </p:scale>
        <p:origin x="61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4.161\Net%202\&#1058;&#1072;&#1090;&#1100;&#1103;&#1085;&#1072;\1.%20&#1041;&#1102;&#1076;&#1078;&#1077;&#1090;%20&#1076;&#1083;&#1103;%20&#1075;&#1088;&#1072;&#1078;&#1076;&#1072;&#1085;\&#1048;&#1089;&#1087;&#1086;&#1083;&#1085;&#1077;&#1085;&#1080;&#1077;%202021\&#1044;&#1086;&#1093;&#1086;&#1076;&#1099;%202021%20&#1075;&#1086;&#1076;%20&#1076;&#1083;&#1103;%20&#1057;&#1051;&#1040;&#1049;&#1044;&#1054;&#1042;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4.161\Net%202\&#1058;&#1072;&#1090;&#1100;&#1103;&#1085;&#1072;\1.%20&#1041;&#1102;&#1076;&#1078;&#1077;&#1090;%20&#1076;&#1083;&#1103;%20&#1075;&#1088;&#1072;&#1078;&#1076;&#1072;&#1085;\&#1048;&#1089;&#1087;&#1086;&#1083;&#1085;&#1077;&#1085;&#1080;&#1077;%202021\&#1044;&#1086;&#1093;&#1086;&#1076;&#1099;%202021%20&#1075;&#1086;&#1076;%20&#1076;&#1083;&#1103;%20&#1057;&#1051;&#1040;&#1049;&#1044;&#1054;&#1042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4.161\Net%202\&#1058;&#1072;&#1090;&#1100;&#1103;&#1085;&#1072;\1.%20&#1041;&#1102;&#1076;&#1078;&#1077;&#1090;%20&#1076;&#1083;&#1103;%20&#1075;&#1088;&#1072;&#1078;&#1076;&#1072;&#1085;\&#1048;&#1089;&#1087;&#1086;&#1083;&#1085;&#1077;&#1085;&#1080;&#1077;%202021\&#1044;&#1086;&#1093;&#1086;&#1076;&#1099;%202021%20&#1075;&#1086;&#1076;%20&#1076;&#1083;&#1103;%20&#1057;&#1051;&#1040;&#1049;&#1044;&#1054;&#1042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4.161\Net%202\&#1058;&#1072;&#1090;&#1100;&#1103;&#1085;&#1072;\1.%20&#1041;&#1102;&#1076;&#1078;&#1077;&#1090;%20&#1076;&#1083;&#1103;%20&#1075;&#1088;&#1072;&#1078;&#1076;&#1072;&#1085;\&#1048;&#1089;&#1087;&#1086;&#1083;&#1085;&#1077;&#1085;&#1080;&#1077;%202021\&#1044;&#1086;&#1093;&#1086;&#1076;&#1099;%202021%20&#1075;&#1086;&#1076;%20&#1076;&#1083;&#1103;%20&#1057;&#1051;&#1040;&#1049;&#1044;&#1054;&#1042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4.161\Net%202\&#1058;&#1072;&#1090;&#1100;&#1103;&#1085;&#1072;\1.%20&#1041;&#1102;&#1076;&#1078;&#1077;&#1090;%20&#1076;&#1083;&#1103;%20&#1075;&#1088;&#1072;&#1078;&#1076;&#1072;&#1085;\&#1048;&#1089;&#1087;&#1086;&#1083;&#1085;&#1077;&#1085;&#1080;&#1077;%202021\&#1044;&#1086;&#1093;&#1086;&#1076;&#1099;%202021%20&#1075;&#1086;&#1076;%20&#1076;&#1083;&#1103;%20&#1057;&#1051;&#1040;&#1049;&#1044;&#1054;&#1042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4.161\Net%202\&#1058;&#1072;&#1090;&#1100;&#1103;&#1085;&#1072;\1.%20&#1041;&#1102;&#1076;&#1078;&#1077;&#1090;%20&#1076;&#1083;&#1103;%20&#1075;&#1088;&#1072;&#1078;&#1076;&#1072;&#1085;\&#1048;&#1089;&#1087;&#1086;&#1083;&#1085;&#1077;&#1085;&#1080;&#1077;%202021\&#1044;&#1086;&#1093;&#1086;&#1076;&#1099;%202021%20&#1075;&#1086;&#1076;%20&#1076;&#1083;&#1103;%20&#1057;&#1051;&#1040;&#1049;&#1044;&#1054;&#1042;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526539767224557"/>
          <c:y val="0.34918655635881768"/>
          <c:w val="0.32255639968894206"/>
          <c:h val="0.48428133617800689"/>
        </c:manualLayout>
      </c:layout>
      <c:pieChart>
        <c:varyColors val="1"/>
        <c:ser>
          <c:idx val="0"/>
          <c:order val="0"/>
          <c:spPr>
            <a:solidFill>
              <a:srgbClr val="003300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plosion val="24"/>
            <c:extLst>
              <c:ext xmlns:c16="http://schemas.microsoft.com/office/drawing/2014/chart" uri="{C3380CC4-5D6E-409C-BE32-E72D297353CC}">
                <c16:uniqueId val="{00000001-722C-466F-8637-69574BAEEFDE}"/>
              </c:ext>
            </c:extLst>
          </c:dPt>
          <c:dPt>
            <c:idx val="1"/>
            <c:bubble3D val="0"/>
            <c:explosion val="14"/>
            <c:spPr>
              <a:solidFill>
                <a:srgbClr val="9BD878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22C-466F-8637-69574BAEEFDE}"/>
              </c:ext>
            </c:extLst>
          </c:dPt>
          <c:dPt>
            <c:idx val="2"/>
            <c:bubble3D val="0"/>
            <c:spPr>
              <a:solidFill>
                <a:srgbClr val="A2EDCA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722C-466F-8637-69574BAEEFDE}"/>
              </c:ext>
            </c:extLst>
          </c:dPt>
          <c:dPt>
            <c:idx val="3"/>
            <c:bubble3D val="0"/>
            <c:spPr>
              <a:solidFill>
                <a:srgbClr val="85C27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722C-466F-8637-69574BAEEFDE}"/>
              </c:ext>
            </c:extLst>
          </c:dPt>
          <c:dPt>
            <c:idx val="4"/>
            <c:bubble3D val="0"/>
            <c:spPr>
              <a:solidFill>
                <a:srgbClr val="A77E5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722C-466F-8637-69574BAEEFD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722C-466F-8637-69574BAEEFDE}"/>
              </c:ext>
            </c:extLst>
          </c:dPt>
          <c:dLbls>
            <c:dLbl>
              <c:idx val="0"/>
              <c:layout>
                <c:manualLayout>
                  <c:x val="0.19444594006069843"/>
                  <c:y val="-3.1189083820662766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330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ru-RU" sz="1400">
                        <a:solidFill>
                          <a:srgbClr val="003300"/>
                        </a:solidFill>
                        <a:latin typeface="+mn-lt"/>
                      </a:rPr>
                      <a:t>Налог на доходы физических лиц 20 175; 67,6%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2C-466F-8637-69574BAEEFDE}"/>
                </c:ext>
              </c:extLst>
            </c:dLbl>
            <c:dLbl>
              <c:idx val="1"/>
              <c:layout>
                <c:manualLayout>
                  <c:x val="-0.11712679016746283"/>
                  <c:y val="0.21200902518764103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330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ru-RU" sz="1400">
                        <a:solidFill>
                          <a:srgbClr val="003300"/>
                        </a:solidFill>
                        <a:latin typeface="+mn-lt"/>
                      </a:rPr>
                      <a:t>Налог, взимаемый в связи с применением упрощенной системы налогообложения  4 552; 15,3%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16836042367669"/>
                      <c:h val="0.32124756335282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22C-466F-8637-69574BAEEFDE}"/>
                </c:ext>
              </c:extLst>
            </c:dLbl>
            <c:dLbl>
              <c:idx val="2"/>
              <c:layout>
                <c:manualLayout>
                  <c:x val="-7.2910263637607789E-2"/>
                  <c:y val="-2.2184862757340589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330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ru-RU" sz="1400" dirty="0">
                        <a:solidFill>
                          <a:srgbClr val="003300"/>
                        </a:solidFill>
                        <a:latin typeface="+mn-lt"/>
                      </a:rPr>
                      <a:t>Единый налог на вмененный доход для отдельных видов деятельности        795; 2,7%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2C-466F-8637-69574BAEEFDE}"/>
                </c:ext>
              </c:extLst>
            </c:dLbl>
            <c:dLbl>
              <c:idx val="3"/>
              <c:layout>
                <c:manualLayout>
                  <c:x val="9.3584479885966854E-2"/>
                  <c:y val="-9.3285433852397542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330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ru-RU" sz="1400">
                        <a:solidFill>
                          <a:srgbClr val="003300"/>
                        </a:solidFill>
                        <a:latin typeface="+mn-lt"/>
                      </a:rPr>
                      <a:t>Единый сельскохозяйственный налог               1 251; 4,2%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2C-466F-8637-69574BAEEFDE}"/>
                </c:ext>
              </c:extLst>
            </c:dLbl>
            <c:dLbl>
              <c:idx val="4"/>
              <c:layout>
                <c:manualLayout>
                  <c:x val="0.1768672163113196"/>
                  <c:y val="6.857495152287250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330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ru-RU" sz="1400">
                        <a:solidFill>
                          <a:srgbClr val="003300"/>
                        </a:solidFill>
                        <a:latin typeface="+mn-lt"/>
                      </a:rPr>
                      <a:t>Налог, взимаемый в связи с применением патентной системы налогообложения 1 883; 6,3%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4384648570694"/>
                      <c:h val="0.323846653671215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22C-466F-8637-69574BAEEFDE}"/>
                </c:ext>
              </c:extLst>
            </c:dLbl>
            <c:dLbl>
              <c:idx val="5"/>
              <c:layout>
                <c:manualLayout>
                  <c:x val="0.14286430883332163"/>
                  <c:y val="0.24079835049858533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330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ru-RU" sz="1400">
                        <a:solidFill>
                          <a:srgbClr val="003300"/>
                        </a:solidFill>
                        <a:latin typeface="+mn-lt"/>
                      </a:rPr>
                      <a:t>Государственная пошлина                   1 188; 4,0%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2C-466F-8637-69574BAEEFDE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3300"/>
                    </a:solidFill>
                    <a:latin typeface="+mn-lt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нало Табл 5'!$I$2:$I$7</c:f>
              <c:strCache>
                <c:ptCount val="6"/>
                <c:pt idx="0">
                  <c:v>Налог на доходы физических лиц</c:v>
                </c:pt>
                <c:pt idx="1">
                  <c:v>Налог, взимаемый в связи с применением упрощенной системы налогообложения</c:v>
                </c:pt>
                <c:pt idx="2">
                  <c:v>Единый налог на вмененный доход для отдельных видов деятельности</c:v>
                </c:pt>
                <c:pt idx="3">
                  <c:v>Единый сельскохозяйственный налог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'Структура нало Табл 5'!$J$2:$J$7</c:f>
              <c:numCache>
                <c:formatCode>#,##0</c:formatCode>
                <c:ptCount val="6"/>
                <c:pt idx="0">
                  <c:v>20175</c:v>
                </c:pt>
                <c:pt idx="1">
                  <c:v>4552</c:v>
                </c:pt>
                <c:pt idx="2">
                  <c:v>795</c:v>
                </c:pt>
                <c:pt idx="3">
                  <c:v>1251</c:v>
                </c:pt>
                <c:pt idx="4">
                  <c:v>1883</c:v>
                </c:pt>
                <c:pt idx="5">
                  <c:v>1188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22C-466F-8637-69574BAEEFDE}"/>
            </c:ext>
          </c:extLst>
        </c:ser>
        <c:ser>
          <c:idx val="1"/>
          <c:order val="1"/>
          <c:spPr>
            <a:solidFill>
              <a:srgbClr val="FF3366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722C-466F-8637-69574BAEEFDE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722C-466F-8637-69574BAEEFDE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722C-466F-8637-69574BAEEFDE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722C-466F-8637-69574BAEEFDE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722C-466F-8637-69574BAEEFDE}"/>
              </c:ext>
            </c:extLst>
          </c:dPt>
          <c:dLbls>
            <c:dLbl>
              <c:idx val="0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3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722C-466F-8637-69574BAEEFDE}"/>
                </c:ext>
              </c:extLst>
            </c:dLbl>
            <c:dLbl>
              <c:idx val="1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3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22C-466F-8637-69574BAEEFDE}"/>
                </c:ext>
              </c:extLst>
            </c:dLbl>
            <c:dLbl>
              <c:idx val="2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3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22C-466F-8637-69574BAEEFDE}"/>
                </c:ext>
              </c:extLst>
            </c:dLbl>
            <c:dLbl>
              <c:idx val="3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3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22C-466F-8637-69574BAEEFDE}"/>
                </c:ext>
              </c:extLst>
            </c:dLbl>
            <c:dLbl>
              <c:idx val="4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3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22C-466F-8637-69574BAEEFDE}"/>
                </c:ext>
              </c:extLst>
            </c:dLbl>
            <c:dLbl>
              <c:idx val="5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3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22C-466F-8637-69574BAEEFDE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нало Табл 5'!$I$2:$I$7</c:f>
              <c:strCache>
                <c:ptCount val="6"/>
                <c:pt idx="0">
                  <c:v>Налог на доходы физических лиц</c:v>
                </c:pt>
                <c:pt idx="1">
                  <c:v>Налог, взимаемый в связи с применением упрощенной системы налогообложения</c:v>
                </c:pt>
                <c:pt idx="2">
                  <c:v>Единый налог на вмененный доход для отдельных видов деятельности</c:v>
                </c:pt>
                <c:pt idx="3">
                  <c:v>Единый сельскохозяйственный налог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'Структура нало Табл 5'!$K$2:$K$7</c:f>
              <c:numCache>
                <c:formatCode>0.0</c:formatCode>
                <c:ptCount val="6"/>
                <c:pt idx="0">
                  <c:v>67.601527945315638</c:v>
                </c:pt>
                <c:pt idx="1">
                  <c:v>15.2</c:v>
                </c:pt>
                <c:pt idx="2">
                  <c:v>2.6638520305589064</c:v>
                </c:pt>
                <c:pt idx="3">
                  <c:v>4.1917973462002411</c:v>
                </c:pt>
                <c:pt idx="4">
                  <c:v>6.3094759415627939</c:v>
                </c:pt>
                <c:pt idx="5">
                  <c:v>3.9806996381182147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22C-466F-8637-69574BAEE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</c:plotArea>
    <c:plotVisOnly val="1"/>
    <c:dispBlanksAs val="zero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3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4106643820306"/>
          <c:y val="0"/>
          <c:w val="0.37274920571117148"/>
          <c:h val="0.60654202807190483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A77E5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1A5-4634-8C20-667DA80F3503}"/>
              </c:ext>
            </c:extLst>
          </c:dPt>
          <c:dPt>
            <c:idx val="1"/>
            <c:bubble3D val="0"/>
            <c:explosion val="54"/>
            <c:spPr>
              <a:solidFill>
                <a:srgbClr val="85C27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1A5-4634-8C20-667DA80F3503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1A5-4634-8C20-667DA80F350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1A5-4634-8C20-667DA80F3503}"/>
              </c:ext>
            </c:extLst>
          </c:dPt>
          <c:dPt>
            <c:idx val="4"/>
            <c:bubble3D val="0"/>
            <c:spPr>
              <a:solidFill>
                <a:srgbClr val="0000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21A5-4634-8C20-667DA80F3503}"/>
              </c:ext>
            </c:extLst>
          </c:dPt>
          <c:dLbls>
            <c:dLbl>
              <c:idx val="0"/>
              <c:layout>
                <c:manualLayout>
                  <c:x val="0.14749134911053069"/>
                  <c:y val="0.2347027517082753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dirty="0">
                        <a:latin typeface="+mn-lt"/>
                      </a:rPr>
                      <a:t> Программные расходы 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dirty="0">
                        <a:latin typeface="+mn-lt"/>
                      </a:rPr>
                      <a:t>570 519;</a:t>
                    </a:r>
                    <a:r>
                      <a:rPr lang="ru-RU" sz="1400" baseline="0" dirty="0">
                        <a:latin typeface="+mn-lt"/>
                      </a:rPr>
                      <a:t> 93,1%</a:t>
                    </a:r>
                    <a:endParaRPr lang="ru-RU" sz="1400" dirty="0">
                      <a:latin typeface="+mn-lt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90746196135171"/>
                      <c:h val="0.21657427149964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A5-4634-8C20-667DA80F3503}"/>
                </c:ext>
              </c:extLst>
            </c:dLbl>
            <c:dLbl>
              <c:idx val="1"/>
              <c:layout>
                <c:manualLayout>
                  <c:x val="0.24828422838679812"/>
                  <c:y val="0.210908739216681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dirty="0">
                        <a:latin typeface="+mn-lt"/>
                      </a:rPr>
                      <a:t>Непрограммные</a:t>
                    </a:r>
                    <a:r>
                      <a:rPr lang="ru-RU" sz="1400" baseline="0" dirty="0">
                        <a:latin typeface="+mn-lt"/>
                      </a:rPr>
                      <a:t> расходы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 dirty="0">
                        <a:latin typeface="+mn-lt"/>
                      </a:rPr>
                      <a:t>42 350; 6,9%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endParaRPr lang="ru-RU" sz="1400" dirty="0">
                      <a:latin typeface="+mn-lt"/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91319305964704"/>
                      <c:h val="0.154285714285714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1A5-4634-8C20-667DA80F3503}"/>
                </c:ext>
              </c:extLst>
            </c:dLbl>
            <c:dLbl>
              <c:idx val="2"/>
              <c:layout>
                <c:manualLayout>
                  <c:x val="0.13233745825285226"/>
                  <c:y val="0.24497251220087657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>
                        <a:latin typeface="+mn-lt"/>
                      </a:rPr>
                      <a:t>ВЦП, носящие срочный характер 2 191; 0,5%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A5-4634-8C20-667DA80F3503}"/>
                </c:ext>
              </c:extLst>
            </c:dLbl>
            <c:dLbl>
              <c:idx val="3"/>
              <c:layout>
                <c:manualLayout>
                  <c:x val="-0.136339995835145"/>
                  <c:y val="0.22028203660303169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>
                        <a:latin typeface="+mn-lt"/>
                      </a:rPr>
                      <a:t>Муниципальные программы 
1 149; 0,2%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A5-4634-8C20-667DA80F3503}"/>
                </c:ext>
              </c:extLst>
            </c:dLbl>
            <c:dLbl>
              <c:idx val="4"/>
              <c:layout>
                <c:manualLayout>
                  <c:x val="-0.13249694420793665"/>
                  <c:y val="6.03689865228126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>
                        <a:latin typeface="+mn-lt"/>
                      </a:rPr>
                      <a:t>Внепрограммные расходы 
50 582; 10,8%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A5-4634-8C20-667DA80F3503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'Расходы в рамках программ'!$G$2:$G$3</c:f>
              <c:strCache>
                <c:ptCount val="2"/>
                <c:pt idx="0">
                  <c:v>Программые расходы</c:v>
                </c:pt>
                <c:pt idx="1">
                  <c:v>Непрограмные расходы</c:v>
                </c:pt>
              </c:strCache>
            </c:strRef>
          </c:cat>
          <c:val>
            <c:numRef>
              <c:f>'Расходы в рамках программ'!$H$2:$H$3</c:f>
              <c:numCache>
                <c:formatCode>#,##0</c:formatCode>
                <c:ptCount val="2"/>
                <c:pt idx="0">
                  <c:v>570519</c:v>
                </c:pt>
                <c:pt idx="1">
                  <c:v>42350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A5-4634-8C20-667DA80F3503}"/>
            </c:ext>
          </c:extLst>
        </c:ser>
        <c:ser>
          <c:idx val="1"/>
          <c:order val="1"/>
          <c:spPr>
            <a:solidFill>
              <a:srgbClr val="993366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21A5-4634-8C20-667DA80F3503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21A5-4634-8C20-667DA80F3503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21A5-4634-8C20-667DA80F3503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21A5-4634-8C20-667DA80F3503}"/>
              </c:ext>
            </c:extLst>
          </c:dPt>
          <c:dLbls>
            <c:dLbl>
              <c:idx val="0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A5-4634-8C20-667DA80F3503}"/>
                </c:ext>
              </c:extLst>
            </c:dLbl>
            <c:dLbl>
              <c:idx val="1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A5-4634-8C20-667DA80F3503}"/>
                </c:ext>
              </c:extLst>
            </c:dLbl>
            <c:dLbl>
              <c:idx val="2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A5-4634-8C20-667DA80F3503}"/>
                </c:ext>
              </c:extLst>
            </c:dLbl>
            <c:dLbl>
              <c:idx val="3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A5-4634-8C20-667DA80F3503}"/>
                </c:ext>
              </c:extLst>
            </c:dLbl>
            <c:dLbl>
              <c:idx val="4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100" b="0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1A5-4634-8C20-667DA80F3503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'Расходы в рамках программ'!$G$2:$G$3</c:f>
              <c:strCache>
                <c:ptCount val="2"/>
                <c:pt idx="0">
                  <c:v>Программые расходы</c:v>
                </c:pt>
                <c:pt idx="1">
                  <c:v>Непрограмные расходы</c:v>
                </c:pt>
              </c:strCache>
            </c:strRef>
          </c:cat>
          <c:val>
            <c:numRef>
              <c:f>'Расходы в рамках программ'!$I$2:$I$3</c:f>
              <c:numCache>
                <c:formatCode>0.0</c:formatCode>
                <c:ptCount val="2"/>
                <c:pt idx="0">
                  <c:v>93.089877282094548</c:v>
                </c:pt>
                <c:pt idx="1">
                  <c:v>6.9101227179054581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1A5-4634-8C20-667DA80F3503}"/>
            </c:ext>
          </c:extLst>
        </c:ser>
        <c:dLbls>
          <c:showLegendKey val="0"/>
          <c:showVal val="1"/>
          <c:showCatName val="1"/>
          <c:showSerName val="0"/>
          <c:showPercent val="1"/>
          <c:showBubbleSize val="0"/>
          <c:separator>; </c:separator>
          <c:showLeaderLines val="1"/>
        </c:dLbls>
        <c:firstSliceAng val="250"/>
      </c:pieChart>
    </c:plotArea>
    <c:plotVisOnly val="1"/>
    <c:dispBlanksAs val="zero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949399599336017"/>
          <c:y val="0.39682566718302514"/>
          <c:w val="0.35366497006485326"/>
          <c:h val="0.53222366765241513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3175">
              <a:solidFill>
                <a:srgbClr val="000000"/>
              </a:solidFill>
              <a:prstDash val="solid"/>
            </a:ln>
          </c:spPr>
          <c:explosion val="19"/>
          <c:dPt>
            <c:idx val="0"/>
            <c:bubble3D val="0"/>
            <c:spPr>
              <a:solidFill>
                <a:srgbClr val="A77E5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B9B-431A-9C54-3D9E3B8CDFF8}"/>
              </c:ext>
            </c:extLst>
          </c:dPt>
          <c:dPt>
            <c:idx val="1"/>
            <c:bubble3D val="0"/>
            <c:spPr>
              <a:solidFill>
                <a:srgbClr val="FF336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B9B-431A-9C54-3D9E3B8CDFF8}"/>
              </c:ext>
            </c:extLst>
          </c:dPt>
          <c:dPt>
            <c:idx val="2"/>
            <c:bubble3D val="0"/>
            <c:spPr>
              <a:solidFill>
                <a:srgbClr val="0033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B9B-431A-9C54-3D9E3B8CDFF8}"/>
              </c:ext>
            </c:extLst>
          </c:dPt>
          <c:dPt>
            <c:idx val="3"/>
            <c:bubble3D val="0"/>
            <c:spPr>
              <a:solidFill>
                <a:srgbClr val="85C27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B9B-431A-9C54-3D9E3B8CDFF8}"/>
              </c:ext>
            </c:extLst>
          </c:dPt>
          <c:dPt>
            <c:idx val="4"/>
            <c:bubble3D val="0"/>
            <c:spPr>
              <a:solidFill>
                <a:srgbClr val="A2EDCA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2B9B-431A-9C54-3D9E3B8CDFF8}"/>
              </c:ext>
            </c:extLst>
          </c:dPt>
          <c:dLbls>
            <c:dLbl>
              <c:idx val="0"/>
              <c:layout>
                <c:manualLayout>
                  <c:x val="5.1336083114919183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 dirty="0">
                        <a:solidFill>
                          <a:srgbClr val="003300"/>
                        </a:solidFill>
                      </a:rPr>
                      <a:t>Доходы от использования  имущества, находящегося в государственной и муниципальной собственности            1 962; 16,9%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14673226906076"/>
                      <c:h val="0.436137853781697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9B-431A-9C54-3D9E3B8CDFF8}"/>
                </c:ext>
              </c:extLst>
            </c:dLbl>
            <c:dLbl>
              <c:idx val="1"/>
              <c:layout>
                <c:manualLayout>
                  <c:x val="0.16875776380168941"/>
                  <c:y val="0.11556881684300498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Платежи при пользовании природными ресурсами            33; 0,3%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9B-431A-9C54-3D9E3B8CDFF8}"/>
                </c:ext>
              </c:extLst>
            </c:dLbl>
            <c:dLbl>
              <c:idx val="2"/>
              <c:layout>
                <c:manualLayout>
                  <c:x val="0.14604450518703888"/>
                  <c:y val="-4.9162076915811294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 dirty="0">
                        <a:solidFill>
                          <a:srgbClr val="003300"/>
                        </a:solidFill>
                      </a:rPr>
                      <a:t>Доходы от оказания платных услуг (работ) и компенсации затрат государства                   7 264; 62,7%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31140122592184"/>
                      <c:h val="0.373350858406361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B9B-431A-9C54-3D9E3B8CDFF8}"/>
                </c:ext>
              </c:extLst>
            </c:dLbl>
            <c:dLbl>
              <c:idx val="3"/>
              <c:layout>
                <c:manualLayout>
                  <c:x val="-0.10139776725888247"/>
                  <c:y val="0.1634282369716071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Доходы от продажи материальных и нематериальных активов                        1 628; 14,0%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9B-431A-9C54-3D9E3B8CDFF8}"/>
                </c:ext>
              </c:extLst>
            </c:dLbl>
            <c:dLbl>
              <c:idx val="4"/>
              <c:layout>
                <c:manualLayout>
                  <c:x val="-0.14933721699192751"/>
                  <c:y val="-5.115952822987105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Штрафы, санкции, возмещение ущерба               685; 5,9%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9B-431A-9C54-3D9E3B8CDFF8}"/>
                </c:ext>
              </c:extLst>
            </c:dLbl>
            <c:dLbl>
              <c:idx val="5"/>
              <c:layout>
                <c:manualLayout>
                  <c:x val="2.7753234614204741E-2"/>
                  <c:y val="-0.20735225772828955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Прочие неналоговые доходы                 22; 0,2%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9B-431A-9C54-3D9E3B8CDFF8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00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ненал Табл 6'!$I$2:$I$7</c:f>
              <c:strCache>
                <c:ptCount val="6"/>
                <c:pt idx="0">
                  <c:v>Доходы от использования 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'Структура ненал Табл 6'!$J$2:$J$7</c:f>
              <c:numCache>
                <c:formatCode>#,##0</c:formatCode>
                <c:ptCount val="6"/>
                <c:pt idx="0">
                  <c:v>1962</c:v>
                </c:pt>
                <c:pt idx="1">
                  <c:v>33</c:v>
                </c:pt>
                <c:pt idx="2">
                  <c:v>7264</c:v>
                </c:pt>
                <c:pt idx="3">
                  <c:v>1628</c:v>
                </c:pt>
                <c:pt idx="4">
                  <c:v>685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B9B-431A-9C54-3D9E3B8CDFF8}"/>
            </c:ext>
          </c:extLst>
        </c:ser>
        <c:ser>
          <c:idx val="1"/>
          <c:order val="1"/>
          <c:spPr>
            <a:solidFill>
              <a:srgbClr val="FF3366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2B9B-431A-9C54-3D9E3B8CDFF8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2B9B-431A-9C54-3D9E3B8CDFF8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2B9B-431A-9C54-3D9E3B8CDFF8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2B9B-431A-9C54-3D9E3B8CDFF8}"/>
              </c:ext>
            </c:extLst>
          </c:dPt>
          <c:dLbls>
            <c:dLbl>
              <c:idx val="0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2B9B-431A-9C54-3D9E3B8CDFF8}"/>
                </c:ext>
              </c:extLst>
            </c:dLbl>
            <c:dLbl>
              <c:idx val="1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2B9B-431A-9C54-3D9E3B8CDFF8}"/>
                </c:ext>
              </c:extLst>
            </c:dLbl>
            <c:dLbl>
              <c:idx val="2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2B9B-431A-9C54-3D9E3B8CDFF8}"/>
                </c:ext>
              </c:extLst>
            </c:dLbl>
            <c:dLbl>
              <c:idx val="3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2B9B-431A-9C54-3D9E3B8CDFF8}"/>
                </c:ext>
              </c:extLst>
            </c:dLbl>
            <c:dLbl>
              <c:idx val="4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2B9B-431A-9C54-3D9E3B8CDFF8}"/>
                </c:ext>
              </c:extLst>
            </c:dLbl>
            <c:dLbl>
              <c:idx val="5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2B9B-431A-9C54-3D9E3B8CDFF8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ненал Табл 6'!$I$2:$I$7</c:f>
              <c:strCache>
                <c:ptCount val="6"/>
                <c:pt idx="0">
                  <c:v>Доходы от использования 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'Структура ненал Табл 6'!$K$2:$K$7</c:f>
              <c:numCache>
                <c:formatCode>0.0</c:formatCode>
                <c:ptCount val="6"/>
                <c:pt idx="0">
                  <c:v>16.922546144557529</c:v>
                </c:pt>
                <c:pt idx="1">
                  <c:v>0.28462998102466791</c:v>
                </c:pt>
                <c:pt idx="2">
                  <c:v>62.653096429187514</c:v>
                </c:pt>
                <c:pt idx="3">
                  <c:v>14.041745730550284</c:v>
                </c:pt>
                <c:pt idx="4">
                  <c:v>5.9082283939968949</c:v>
                </c:pt>
                <c:pt idx="5">
                  <c:v>0.18975332068311196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B9B-431A-9C54-3D9E3B8CD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0"/>
      </c:pieChart>
    </c:plotArea>
    <c:plotVisOnly val="1"/>
    <c:dispBlanksAs val="zero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4084305251317276"/>
          <c:y val="0.39002609017067519"/>
          <c:w val="0.29962688874417009"/>
          <c:h val="0.5129848322023387"/>
        </c:manualLayout>
      </c:layout>
      <c:pieChart>
        <c:varyColors val="1"/>
        <c:ser>
          <c:idx val="0"/>
          <c:order val="0"/>
          <c:spPr>
            <a:solidFill>
              <a:srgbClr val="003300"/>
            </a:solidFill>
            <a:ln w="3175">
              <a:solidFill>
                <a:srgbClr val="000000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rgbClr val="A77E5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F95-408F-ACC4-B54D2A587F2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7F95-408F-ACC4-B54D2A587F26}"/>
              </c:ext>
            </c:extLst>
          </c:dPt>
          <c:dPt>
            <c:idx val="2"/>
            <c:bubble3D val="0"/>
            <c:explosion val="56"/>
            <c:extLst>
              <c:ext xmlns:c16="http://schemas.microsoft.com/office/drawing/2014/chart" uri="{C3380CC4-5D6E-409C-BE32-E72D297353CC}">
                <c16:uniqueId val="{00000005-7F95-408F-ACC4-B54D2A587F26}"/>
              </c:ext>
            </c:extLst>
          </c:dPt>
          <c:dPt>
            <c:idx val="3"/>
            <c:bubble3D val="0"/>
            <c:spPr>
              <a:solidFill>
                <a:srgbClr val="A2EDCA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7F95-408F-ACC4-B54D2A587F26}"/>
              </c:ext>
            </c:extLst>
          </c:dPt>
          <c:dPt>
            <c:idx val="4"/>
            <c:bubble3D val="0"/>
            <c:spPr>
              <a:solidFill>
                <a:srgbClr val="85C27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7F95-408F-ACC4-B54D2A587F2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A-7F95-408F-ACC4-B54D2A587F26}"/>
              </c:ext>
            </c:extLst>
          </c:dPt>
          <c:dLbls>
            <c:dLbl>
              <c:idx val="0"/>
              <c:layout>
                <c:manualLayout>
                  <c:x val="7.8233807531290472E-2"/>
                  <c:y val="-5.2723182680974312E-3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 dirty="0">
                        <a:solidFill>
                          <a:srgbClr val="003300"/>
                        </a:solidFill>
                      </a:rPr>
                      <a:t>Доходы от использования  имущества, находящегося в государственной и муниципальной собственности            1 962; 16,9%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86049112282017"/>
                      <c:h val="0.423085127206193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F95-408F-ACC4-B54D2A587F26}"/>
                </c:ext>
              </c:extLst>
            </c:dLbl>
            <c:dLbl>
              <c:idx val="1"/>
              <c:layout>
                <c:manualLayout>
                  <c:x val="0.23235388973422616"/>
                  <c:y val="6.477110678589954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Платежи при пользовании природными ресурсами            33; 0,3%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95-408F-ACC4-B54D2A587F26}"/>
                </c:ext>
              </c:extLst>
            </c:dLbl>
            <c:dLbl>
              <c:idx val="2"/>
              <c:layout>
                <c:manualLayout>
                  <c:x val="9.0467115008261489E-2"/>
                  <c:y val="-7.6256593213402196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 dirty="0">
                        <a:solidFill>
                          <a:srgbClr val="003300"/>
                        </a:solidFill>
                      </a:rPr>
                      <a:t>Доходы от оказания платных услуг (работ) и компенсации затрат государства                     7 264; 62,7%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85217194130022"/>
                      <c:h val="0.319588035236483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F95-408F-ACC4-B54D2A587F26}"/>
                </c:ext>
              </c:extLst>
            </c:dLbl>
            <c:dLbl>
              <c:idx val="3"/>
              <c:layout>
                <c:manualLayout>
                  <c:x val="-7.3666124533286997E-2"/>
                  <c:y val="0.16127883506700938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 dirty="0">
                        <a:solidFill>
                          <a:srgbClr val="003300"/>
                        </a:solidFill>
                      </a:rPr>
                      <a:t>Доходы от продажи материальных и нематериальных активов                              1 628; 14,0%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03797302542641"/>
                      <c:h val="0.319330579783823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F95-408F-ACC4-B54D2A587F26}"/>
                </c:ext>
              </c:extLst>
            </c:dLbl>
            <c:dLbl>
              <c:idx val="4"/>
              <c:layout>
                <c:manualLayout>
                  <c:x val="-0.15025501147152628"/>
                  <c:y val="-1.687290507732338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Штрафы, санкции, возмещение ущерба               685; 5,9%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95-408F-ACC4-B54D2A587F26}"/>
                </c:ext>
              </c:extLst>
            </c:dLbl>
            <c:dLbl>
              <c:idx val="5"/>
              <c:layout>
                <c:manualLayout>
                  <c:x val="5.3842547241940347E-2"/>
                  <c:y val="-0.1680226813073151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3300"/>
                        </a:solidFill>
                      </a:defRPr>
                    </a:pPr>
                    <a:r>
                      <a:rPr lang="ru-RU">
                        <a:solidFill>
                          <a:srgbClr val="003300"/>
                        </a:solidFill>
                      </a:rPr>
                      <a:t>Прочие неналоговые доходы                 22; 0,2%</a:t>
                    </a:r>
                  </a:p>
                </c:rich>
              </c:tx>
              <c:spPr>
                <a:solidFill>
                  <a:srgbClr val="FFFFFF"/>
                </a:solidFill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F95-408F-ACC4-B54D2A587F26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ненал Табл 6'!$I$2:$I$7</c:f>
              <c:strCache>
                <c:ptCount val="6"/>
                <c:pt idx="0">
                  <c:v>Доходы от использования 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'Структура ненал Табл 6'!$J$2:$J$7</c:f>
              <c:numCache>
                <c:formatCode>#,##0</c:formatCode>
                <c:ptCount val="6"/>
                <c:pt idx="0">
                  <c:v>1962</c:v>
                </c:pt>
                <c:pt idx="1">
                  <c:v>33</c:v>
                </c:pt>
                <c:pt idx="2">
                  <c:v>7264</c:v>
                </c:pt>
                <c:pt idx="3">
                  <c:v>1628</c:v>
                </c:pt>
                <c:pt idx="4">
                  <c:v>685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F95-408F-ACC4-B54D2A587F26}"/>
            </c:ext>
          </c:extLst>
        </c:ser>
        <c:ser>
          <c:idx val="1"/>
          <c:order val="1"/>
          <c:spPr>
            <a:solidFill>
              <a:srgbClr val="FF3366"/>
            </a:solidFill>
            <a:ln w="317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7F95-408F-ACC4-B54D2A587F26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E-7F95-408F-ACC4-B54D2A587F26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7F95-408F-ACC4-B54D2A587F26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7F95-408F-ACC4-B54D2A587F26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7F95-408F-ACC4-B54D2A587F26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5-7F95-408F-ACC4-B54D2A587F26}"/>
              </c:ext>
            </c:extLst>
          </c:dPt>
          <c:dLbls>
            <c:dLbl>
              <c:idx val="0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F95-408F-ACC4-B54D2A587F26}"/>
                </c:ext>
              </c:extLst>
            </c:dLbl>
            <c:dLbl>
              <c:idx val="1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E-7F95-408F-ACC4-B54D2A587F26}"/>
                </c:ext>
              </c:extLst>
            </c:dLbl>
            <c:dLbl>
              <c:idx val="2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0-7F95-408F-ACC4-B54D2A587F26}"/>
                </c:ext>
              </c:extLst>
            </c:dLbl>
            <c:dLbl>
              <c:idx val="3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2-7F95-408F-ACC4-B54D2A587F26}"/>
                </c:ext>
              </c:extLst>
            </c:dLbl>
            <c:dLbl>
              <c:idx val="4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4-7F95-408F-ACC4-B54D2A587F26}"/>
                </c:ext>
              </c:extLst>
            </c:dLbl>
            <c:dLbl>
              <c:idx val="5"/>
              <c:numFmt formatCode="0%" sourceLinked="0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F95-408F-ACC4-B54D2A587F26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ненал Табл 6'!$I$2:$I$7</c:f>
              <c:strCache>
                <c:ptCount val="6"/>
                <c:pt idx="0">
                  <c:v>Доходы от использования 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'Структура ненал Табл 6'!$K$2:$K$7</c:f>
              <c:numCache>
                <c:formatCode>0.0</c:formatCode>
                <c:ptCount val="6"/>
                <c:pt idx="0">
                  <c:v>16.922546144557529</c:v>
                </c:pt>
                <c:pt idx="1">
                  <c:v>0.28462998102466791</c:v>
                </c:pt>
                <c:pt idx="2">
                  <c:v>62.653096429187514</c:v>
                </c:pt>
                <c:pt idx="3">
                  <c:v>14.041745730550284</c:v>
                </c:pt>
                <c:pt idx="4">
                  <c:v>5.9082283939968949</c:v>
                </c:pt>
                <c:pt idx="5">
                  <c:v>0.18975332068311196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F95-408F-ACC4-B54D2A587F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0"/>
      </c:pieChart>
    </c:plotArea>
    <c:plotVisOnly val="1"/>
    <c:dispBlanksAs val="zero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318664643399089"/>
          <c:y val="3.5087805176528181E-2"/>
          <c:w val="0.87556904400606983"/>
          <c:h val="0.78696934467356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'29 слайд'!$B$1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A77E5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1726986327012613E-2"/>
                  <c:y val="-4.2760181293127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35-4A42-A3A7-27882EFC20E9}"/>
                </c:ext>
              </c:extLst>
            </c:dLbl>
            <c:dLbl>
              <c:idx val="1"/>
              <c:layout>
                <c:manualLayout>
                  <c:x val="-1.246221308831085E-2"/>
                  <c:y val="-1.2136377689630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35-4A42-A3A7-27882EFC20E9}"/>
                </c:ext>
              </c:extLst>
            </c:dLbl>
            <c:dLbl>
              <c:idx val="2"/>
              <c:layout>
                <c:manualLayout>
                  <c:x val="-1.5726683633438154E-2"/>
                  <c:y val="-2.0075122188673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35-4A42-A3A7-27882EFC20E9}"/>
                </c:ext>
              </c:extLst>
            </c:dLbl>
            <c:dLbl>
              <c:idx val="3"/>
              <c:layout>
                <c:manualLayout>
                  <c:x val="-1.3932825923315122E-2"/>
                  <c:y val="-1.9294693426479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35-4A42-A3A7-27882EFC20E9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rgbClr val="00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'29 слайд'!$A$2:$A$5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'29 слайд'!$B$2:$B$5</c:f>
              <c:numCache>
                <c:formatCode>#,##0</c:formatCode>
                <c:ptCount val="4"/>
                <c:pt idx="0">
                  <c:v>79254</c:v>
                </c:pt>
                <c:pt idx="1">
                  <c:v>37788</c:v>
                </c:pt>
                <c:pt idx="2">
                  <c:v>39845</c:v>
                </c:pt>
                <c:pt idx="3">
                  <c:v>41438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35-4A42-A3A7-27882EFC20E9}"/>
            </c:ext>
          </c:extLst>
        </c:ser>
        <c:ser>
          <c:idx val="1"/>
          <c:order val="1"/>
          <c:tx>
            <c:strRef>
              <c:f>'29 слайд'!$C$1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85C27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8347213426863E-2"/>
                  <c:y val="-1.8099492491510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35-4A42-A3A7-27882EFC20E9}"/>
                </c:ext>
              </c:extLst>
            </c:dLbl>
            <c:dLbl>
              <c:idx val="1"/>
              <c:layout>
                <c:manualLayout>
                  <c:x val="1.43889709270287E-2"/>
                  <c:y val="-7.4446043313838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35-4A42-A3A7-27882EFC20E9}"/>
                </c:ext>
              </c:extLst>
            </c:dLbl>
            <c:dLbl>
              <c:idx val="2"/>
              <c:layout>
                <c:manualLayout>
                  <c:x val="1.4159527479398859E-2"/>
                  <c:y val="-2.0163623558494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35-4A42-A3A7-27882EFC20E9}"/>
                </c:ext>
              </c:extLst>
            </c:dLbl>
            <c:dLbl>
              <c:idx val="3"/>
              <c:layout>
                <c:manualLayout>
                  <c:x val="2.0505572721423327E-2"/>
                  <c:y val="-5.3530834759589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35-4A42-A3A7-27882EFC20E9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rgbClr val="0033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'29 слайд'!$A$2:$A$5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'29 слайд'!$C$2:$C$5</c:f>
              <c:numCache>
                <c:formatCode>#,##0</c:formatCode>
                <c:ptCount val="4"/>
                <c:pt idx="0">
                  <c:v>461863</c:v>
                </c:pt>
                <c:pt idx="1">
                  <c:v>573238</c:v>
                </c:pt>
                <c:pt idx="2">
                  <c:v>637740</c:v>
                </c:pt>
                <c:pt idx="3">
                  <c:v>577603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E35-4A42-A3A7-27882EFC2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090031"/>
        <c:axId val="1"/>
        <c:axId val="0"/>
      </c:bar3DChart>
      <c:catAx>
        <c:axId val="2410900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1">
                <a:solidFill>
                  <a:srgbClr val="003300"/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1">
                <a:solidFill>
                  <a:srgbClr val="003300"/>
                </a:solidFill>
                <a:latin typeface="+mn-lt"/>
              </a:defRPr>
            </a:pPr>
            <a:endParaRPr lang="ru-RU"/>
          </a:p>
        </c:txPr>
        <c:crossAx val="24109003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b="1">
                <a:solidFill>
                  <a:srgbClr val="0033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5933232169954475"/>
          <c:y val="0.91980186687190413"/>
          <c:w val="0.68133535660091038"/>
          <c:h val="6.265690472901419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+mn-lt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6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733131479600636E-2"/>
          <c:y val="3.0634606035675555E-2"/>
          <c:w val="0.88069141291225117"/>
          <c:h val="0.81400524609080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'30 слайд'!$B$1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85C27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7161810817603842E-2"/>
                  <c:y val="-5.845494696095155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43799058084773E-2"/>
                      <c:h val="7.32020423048869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817-4C10-87D5-C7F5866407CD}"/>
                </c:ext>
              </c:extLst>
            </c:dLbl>
            <c:dLbl>
              <c:idx val="1"/>
              <c:layout>
                <c:manualLayout>
                  <c:x val="1.449082600938619E-2"/>
                  <c:y val="-3.0140652549733011E-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17-4C10-87D5-C7F5866407CD}"/>
                </c:ext>
              </c:extLst>
            </c:dLbl>
            <c:dLbl>
              <c:idx val="2"/>
              <c:layout>
                <c:manualLayout>
                  <c:x val="1.7052538762325039E-2"/>
                  <c:y val="-4.844972059017792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17-4C10-87D5-C7F5866407CD}"/>
                </c:ext>
              </c:extLst>
            </c:dLbl>
            <c:dLbl>
              <c:idx val="3"/>
              <c:layout>
                <c:manualLayout>
                  <c:x val="2.5893851180690326E-2"/>
                  <c:y val="-3.046686997823308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17-4C10-87D5-C7F5866407C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33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'30 слайд'!$A$2:$A$5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'30 слайд'!$B$2:$B$5</c:f>
              <c:numCache>
                <c:formatCode>#,##0</c:formatCode>
                <c:ptCount val="4"/>
                <c:pt idx="0">
                  <c:v>68018</c:v>
                </c:pt>
                <c:pt idx="1">
                  <c:v>26794</c:v>
                </c:pt>
                <c:pt idx="2">
                  <c:v>27818</c:v>
                </c:pt>
                <c:pt idx="3">
                  <c:v>29844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17-4C10-87D5-C7F5866407CD}"/>
            </c:ext>
          </c:extLst>
        </c:ser>
        <c:ser>
          <c:idx val="1"/>
          <c:order val="1"/>
          <c:tx>
            <c:strRef>
              <c:f>'30 слайд'!$C$1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A77E5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5535997560744464E-2"/>
                  <c:y val="-1.395820052033987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17-4C10-87D5-C7F5866407CD}"/>
                </c:ext>
              </c:extLst>
            </c:dLbl>
            <c:dLbl>
              <c:idx val="1"/>
              <c:layout>
                <c:manualLayout>
                  <c:x val="3.5481279125823557E-2"/>
                  <c:y val="-2.091811827679089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17-4C10-87D5-C7F5866407CD}"/>
                </c:ext>
              </c:extLst>
            </c:dLbl>
            <c:dLbl>
              <c:idx val="2"/>
              <c:layout>
                <c:manualLayout>
                  <c:x val="3.1240435604889972E-2"/>
                  <c:y val="-2.155998552697335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17-4C10-87D5-C7F5866407CD}"/>
                </c:ext>
              </c:extLst>
            </c:dLbl>
            <c:dLbl>
              <c:idx val="3"/>
              <c:layout>
                <c:manualLayout>
                  <c:x val="2.9092731194370725E-2"/>
                  <c:y val="-1.23243677925192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817-4C10-87D5-C7F5866407C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33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'30 слайд'!$A$2:$A$5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'30 слайд'!$C$2:$C$5</c:f>
              <c:numCache>
                <c:formatCode>#,##0</c:formatCode>
                <c:ptCount val="4"/>
                <c:pt idx="0">
                  <c:v>11236</c:v>
                </c:pt>
                <c:pt idx="1">
                  <c:v>10994</c:v>
                </c:pt>
                <c:pt idx="2">
                  <c:v>12027</c:v>
                </c:pt>
                <c:pt idx="3">
                  <c:v>11594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817-4C10-87D5-C7F586640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1082831"/>
        <c:axId val="1"/>
        <c:axId val="0"/>
      </c:bar3DChart>
      <c:catAx>
        <c:axId val="2410828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3300"/>
                </a:solidFill>
                <a:latin typeface="+mn-lt"/>
                <a:ea typeface="Times New Roman"/>
                <a:cs typeface="Times New Roman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3300"/>
                </a:solidFill>
                <a:latin typeface="+mn-lt"/>
                <a:ea typeface="Times New Roman"/>
                <a:cs typeface="Times New Roman"/>
              </a:defRPr>
            </a:pPr>
            <a:endParaRPr lang="ru-RU"/>
          </a:p>
        </c:txPr>
        <c:crossAx val="241082831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9042402666699629"/>
          <c:y val="0.93216722089169923"/>
          <c:w val="0.42072246463697527"/>
          <c:h val="5.2516411378555783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7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6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175873049163287E-2"/>
          <c:y val="6.4907949949449262E-2"/>
          <c:w val="0.8512843959706442"/>
          <c:h val="0.778953981152437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'31 слайд'!$A$2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0033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4.7513810108040537E-3"/>
                  <c:y val="-1.1391915376412399E-2"/>
                </c:manualLayout>
              </c:layout>
              <c:numFmt formatCode="#,##0_ ;[Red]\-#,##0\ 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80-41B7-93B1-B4132A9A6E82}"/>
                </c:ext>
              </c:extLst>
            </c:dLbl>
            <c:dLbl>
              <c:idx val="1"/>
              <c:layout>
                <c:manualLayout>
                  <c:x val="-5.3674590811745547E-3"/>
                  <c:y val="-4.60899977717639E-3"/>
                </c:manualLayout>
              </c:layout>
              <c:numFmt formatCode="#,##0_ ;[Red]\-#,##0\ 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80-41B7-93B1-B4132A9A6E82}"/>
                </c:ext>
              </c:extLst>
            </c:dLbl>
            <c:dLbl>
              <c:idx val="2"/>
              <c:layout>
                <c:manualLayout>
                  <c:x val="-4.0190972803515759E-2"/>
                  <c:y val="0.12136180648250834"/>
                </c:manualLayout>
              </c:layout>
              <c:numFmt formatCode="#,##0_ ;[Red]\-#,##0\ 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80-41B7-93B1-B4132A9A6E82}"/>
                </c:ext>
              </c:extLst>
            </c:dLbl>
            <c:dLbl>
              <c:idx val="3"/>
              <c:layout>
                <c:manualLayout>
                  <c:x val="6.7722994544061619E-3"/>
                  <c:y val="1.7514880831920624E-3"/>
                </c:manualLayout>
              </c:layout>
              <c:numFmt formatCode="#,##0_ ;[Red]\-#,##0\ 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80-41B7-93B1-B4132A9A6E82}"/>
                </c:ext>
              </c:extLst>
            </c:dLbl>
            <c:numFmt formatCode="#,##0_ ;[Red]\-#,##0\ 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400" b="1" i="0" u="none" strike="noStrike" baseline="0">
                    <a:solidFill>
                      <a:srgbClr val="0033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'31 слайд'!$B$1:$E$1</c:f>
              <c:strCache>
                <c:ptCount val="4"/>
                <c:pt idx="0">
                  <c:v>Дотации</c:v>
                </c:pt>
                <c:pt idx="1">
                  <c:v>Cубсидии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'31 слайд'!$B$2:$E$2</c:f>
              <c:numCache>
                <c:formatCode>#,##0</c:formatCode>
                <c:ptCount val="4"/>
                <c:pt idx="0">
                  <c:v>71266</c:v>
                </c:pt>
                <c:pt idx="1">
                  <c:v>81244</c:v>
                </c:pt>
                <c:pt idx="2">
                  <c:v>287709</c:v>
                </c:pt>
                <c:pt idx="3">
                  <c:v>25291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80-41B7-93B1-B4132A9A6E82}"/>
            </c:ext>
          </c:extLst>
        </c:ser>
        <c:ser>
          <c:idx val="1"/>
          <c:order val="1"/>
          <c:tx>
            <c:strRef>
              <c:f>'31 слайд'!$A$3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85C27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7.5727450139212167E-4"/>
                  <c:y val="0.157335267028439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80-41B7-93B1-B4132A9A6E82}"/>
                </c:ext>
              </c:extLst>
            </c:dLbl>
            <c:dLbl>
              <c:idx val="1"/>
              <c:layout>
                <c:manualLayout>
                  <c:x val="-3.372471768193996E-3"/>
                  <c:y val="0.15182687748147011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80-41B7-93B1-B4132A9A6E82}"/>
                </c:ext>
              </c:extLst>
            </c:dLbl>
            <c:dLbl>
              <c:idx val="2"/>
              <c:layout>
                <c:manualLayout>
                  <c:x val="2.3370787669490262E-3"/>
                  <c:y val="0.14723449362140506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80-41B7-93B1-B4132A9A6E82}"/>
                </c:ext>
              </c:extLst>
            </c:dLbl>
            <c:dLbl>
              <c:idx val="3"/>
              <c:layout>
                <c:manualLayout>
                  <c:x val="1.0939090196308633E-2"/>
                  <c:y val="-8.5900030973773689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080-41B7-93B1-B4132A9A6E8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400" b="1" i="0" u="none" strike="noStrike" baseline="0">
                    <a:solidFill>
                      <a:srgbClr val="0033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'31 слайд'!$B$1:$E$1</c:f>
              <c:strCache>
                <c:ptCount val="4"/>
                <c:pt idx="0">
                  <c:v>Дотации</c:v>
                </c:pt>
                <c:pt idx="1">
                  <c:v>Cубсидии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'31 слайд'!$B$3:$E$3</c:f>
              <c:numCache>
                <c:formatCode>#,##0</c:formatCode>
                <c:ptCount val="4"/>
                <c:pt idx="0">
                  <c:v>105096</c:v>
                </c:pt>
                <c:pt idx="1">
                  <c:v>165753</c:v>
                </c:pt>
                <c:pt idx="2">
                  <c:v>280224</c:v>
                </c:pt>
                <c:pt idx="3">
                  <c:v>23645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080-41B7-93B1-B4132A9A6E82}"/>
            </c:ext>
          </c:extLst>
        </c:ser>
        <c:ser>
          <c:idx val="2"/>
          <c:order val="2"/>
          <c:tx>
            <c:strRef>
              <c:f>'31 слайд'!$A$4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A2EDCA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0744062447861688E-3"/>
                  <c:y val="0.15637963876996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080-41B7-93B1-B4132A9A6E82}"/>
                </c:ext>
              </c:extLst>
            </c:dLbl>
            <c:dLbl>
              <c:idx val="1"/>
              <c:layout>
                <c:manualLayout>
                  <c:x val="-6.4329150964922532E-4"/>
                  <c:y val="0.15728669742457549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80-41B7-93B1-B4132A9A6E82}"/>
                </c:ext>
              </c:extLst>
            </c:dLbl>
            <c:dLbl>
              <c:idx val="2"/>
              <c:layout>
                <c:manualLayout>
                  <c:x val="1.9947023554879988E-5"/>
                  <c:y val="0.13976606492903937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80-41B7-93B1-B4132A9A6E82}"/>
                </c:ext>
              </c:extLst>
            </c:dLbl>
            <c:dLbl>
              <c:idx val="3"/>
              <c:layout>
                <c:manualLayout>
                  <c:x val="1.6944711552503915E-2"/>
                  <c:y val="-8.5657182954454927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+mn-lt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080-41B7-93B1-B4132A9A6E8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400" b="1" i="0" u="none" strike="noStrike" baseline="0">
                    <a:solidFill>
                      <a:srgbClr val="0033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'31 слайд'!$B$1:$E$1</c:f>
              <c:strCache>
                <c:ptCount val="4"/>
                <c:pt idx="0">
                  <c:v>Дотации</c:v>
                </c:pt>
                <c:pt idx="1">
                  <c:v>Cубсидии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'31 слайд'!$B$4:$E$4</c:f>
              <c:numCache>
                <c:formatCode>#,##0</c:formatCode>
                <c:ptCount val="4"/>
                <c:pt idx="0">
                  <c:v>126379</c:v>
                </c:pt>
                <c:pt idx="1">
                  <c:v>200935</c:v>
                </c:pt>
                <c:pt idx="2">
                  <c:v>284991</c:v>
                </c:pt>
                <c:pt idx="3">
                  <c:v>27899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080-41B7-93B1-B4132A9A6E82}"/>
            </c:ext>
          </c:extLst>
        </c:ser>
        <c:ser>
          <c:idx val="3"/>
          <c:order val="3"/>
          <c:tx>
            <c:strRef>
              <c:f>'31 слайд'!$A$5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A77E5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49091035508409E-3"/>
                  <c:y val="0.15706664303514012"/>
                </c:manualLayout>
              </c:layout>
              <c:numFmt formatCode="#,##0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Calibri" panose="020F0502020204030204" pitchFamily="34" charset="0"/>
                      <a:ea typeface="Times New Roman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080-41B7-93B1-B4132A9A6E82}"/>
                </c:ext>
              </c:extLst>
            </c:dLbl>
            <c:dLbl>
              <c:idx val="1"/>
              <c:layout>
                <c:manualLayout>
                  <c:x val="1.0680206326312504E-3"/>
                  <c:y val="0.16291501980915554"/>
                </c:manualLayout>
              </c:layout>
              <c:numFmt formatCode="#,##0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Calibri" panose="020F0502020204030204" pitchFamily="34" charset="0"/>
                      <a:ea typeface="Times New Roman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080-41B7-93B1-B4132A9A6E82}"/>
                </c:ext>
              </c:extLst>
            </c:dLbl>
            <c:dLbl>
              <c:idx val="2"/>
              <c:layout>
                <c:manualLayout>
                  <c:x val="2.7961452661937418E-3"/>
                  <c:y val="0.11995200982298936"/>
                </c:manualLayout>
              </c:layout>
              <c:numFmt formatCode="#,##0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Calibri" panose="020F0502020204030204" pitchFamily="34" charset="0"/>
                      <a:ea typeface="Times New Roman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080-41B7-93B1-B4132A9A6E82}"/>
                </c:ext>
              </c:extLst>
            </c:dLbl>
            <c:dLbl>
              <c:idx val="3"/>
              <c:layout>
                <c:manualLayout>
                  <c:x val="2.3341864485336161E-2"/>
                  <c:y val="5.1705325657063657E-3"/>
                </c:manualLayout>
              </c:layout>
              <c:numFmt formatCode="#,##0" sourceLinked="0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400" b="1" i="0" u="none" strike="noStrike" baseline="0">
                      <a:solidFill>
                        <a:srgbClr val="003300"/>
                      </a:solidFill>
                      <a:latin typeface="Calibri" panose="020F0502020204030204" pitchFamily="34" charset="0"/>
                      <a:ea typeface="Times New Roman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080-41B7-93B1-B4132A9A6E82}"/>
                </c:ext>
              </c:extLst>
            </c:dLbl>
            <c:numFmt formatCode="#,##0" sourceLinked="0"/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 algn="ctr">
                  <a:defRPr sz="1400" b="1" i="0" u="none" strike="noStrike" baseline="0">
                    <a:solidFill>
                      <a:srgbClr val="003300"/>
                    </a:solidFill>
                    <a:latin typeface="Calibri" panose="020F0502020204030204" pitchFamily="34" charset="0"/>
                    <a:ea typeface="Times New Roman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'31 слайд'!$B$1:$E$1</c:f>
              <c:strCache>
                <c:ptCount val="4"/>
                <c:pt idx="0">
                  <c:v>Дотации</c:v>
                </c:pt>
                <c:pt idx="1">
                  <c:v>Cубсидии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'31 слайд'!$B$5:$E$5</c:f>
              <c:numCache>
                <c:formatCode>#,##0</c:formatCode>
                <c:ptCount val="4"/>
                <c:pt idx="0">
                  <c:v>129220</c:v>
                </c:pt>
                <c:pt idx="1">
                  <c:v>124768</c:v>
                </c:pt>
                <c:pt idx="2">
                  <c:v>290074</c:v>
                </c:pt>
                <c:pt idx="3">
                  <c:v>32824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080-41B7-93B1-B4132A9A6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086431"/>
        <c:axId val="1"/>
        <c:axId val="0"/>
      </c:bar3DChart>
      <c:catAx>
        <c:axId val="2410864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3300"/>
                </a:solidFill>
                <a:latin typeface="+mn-lt"/>
                <a:ea typeface="Times New Roman"/>
                <a:cs typeface="Times New Roman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3300"/>
                </a:solidFill>
                <a:latin typeface="+mn-lt"/>
                <a:ea typeface="Times New Roman"/>
                <a:cs typeface="Times New Roman"/>
              </a:defRPr>
            </a:pPr>
            <a:endParaRPr lang="ru-RU"/>
          </a:p>
        </c:txPr>
        <c:crossAx val="241086431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0.13997966258469827"/>
          <c:y val="0.93545397880916703"/>
          <c:w val="0.4703331548100626"/>
          <c:h val="5.5555771577935453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1" i="0" u="none" strike="noStrike" baseline="0">
              <a:solidFill>
                <a:srgbClr val="003300"/>
              </a:solidFill>
              <a:latin typeface="+mn-lt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08597938090908"/>
          <c:y val="0.29184544600682327"/>
          <c:w val="0.33596277266921104"/>
          <c:h val="0.59864612161636599"/>
        </c:manualLayout>
      </c:layout>
      <c:pieChart>
        <c:varyColors val="1"/>
        <c:ser>
          <c:idx val="0"/>
          <c:order val="0"/>
          <c:spPr>
            <a:solidFill>
              <a:srgbClr val="A2EDCA"/>
            </a:solidFill>
            <a:ln w="15820">
              <a:solidFill>
                <a:srgbClr val="000000"/>
              </a:solidFill>
              <a:prstDash val="solid"/>
            </a:ln>
          </c:spPr>
          <c:explosion val="37"/>
          <c:dPt>
            <c:idx val="0"/>
            <c:bubble3D val="0"/>
            <c:spPr>
              <a:solidFill>
                <a:srgbClr val="9BD878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FEE-4486-AF5E-D6860977DC6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1FEE-4486-AF5E-D6860977DC69}"/>
              </c:ext>
            </c:extLst>
          </c:dPt>
          <c:dPt>
            <c:idx val="2"/>
            <c:bubble3D val="0"/>
            <c:spPr>
              <a:solidFill>
                <a:srgbClr val="003300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1FEE-4486-AF5E-D6860977DC69}"/>
              </c:ext>
            </c:extLst>
          </c:dPt>
          <c:dPt>
            <c:idx val="3"/>
            <c:bubble3D val="0"/>
            <c:spPr>
              <a:solidFill>
                <a:srgbClr val="A77E56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1FEE-4486-AF5E-D6860977DC69}"/>
              </c:ext>
            </c:extLst>
          </c:dPt>
          <c:dPt>
            <c:idx val="4"/>
            <c:bubble3D val="0"/>
            <c:spPr>
              <a:solidFill>
                <a:srgbClr val="A77E56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1FEE-4486-AF5E-D6860977DC69}"/>
              </c:ext>
            </c:extLst>
          </c:dPt>
          <c:dPt>
            <c:idx val="5"/>
            <c:bubble3D val="0"/>
            <c:spPr>
              <a:solidFill>
                <a:srgbClr val="85C27F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1FEE-4486-AF5E-D6860977DC69}"/>
              </c:ext>
            </c:extLst>
          </c:dPt>
          <c:dPt>
            <c:idx val="6"/>
            <c:bubble3D val="0"/>
            <c:spPr>
              <a:solidFill>
                <a:srgbClr val="003300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1FEE-4486-AF5E-D6860977DC69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D-1FEE-4486-AF5E-D6860977DC69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E-1FEE-4486-AF5E-D6860977DC69}"/>
              </c:ext>
            </c:extLst>
          </c:dPt>
          <c:dPt>
            <c:idx val="9"/>
            <c:bubble3D val="0"/>
            <c:spPr>
              <a:solidFill>
                <a:srgbClr val="A77E56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1FEE-4486-AF5E-D6860977DC69}"/>
              </c:ext>
            </c:extLst>
          </c:dPt>
          <c:dLbls>
            <c:dLbl>
              <c:idx val="0"/>
              <c:layout>
                <c:manualLayout>
                  <c:x val="0.14235564035914816"/>
                  <c:y val="-0.20808643725087145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Общегосударственные вопросы
 47 435; 7,7%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EE-4486-AF5E-D6860977DC69}"/>
                </c:ext>
              </c:extLst>
            </c:dLbl>
            <c:dLbl>
              <c:idx val="1"/>
              <c:layout>
                <c:manualLayout>
                  <c:x val="0.2480358537558284"/>
                  <c:y val="-7.1123181348137762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Национальная оборона 456; 0,1%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EE-4486-AF5E-D6860977DC69}"/>
                </c:ext>
              </c:extLst>
            </c:dLbl>
            <c:dLbl>
              <c:idx val="2"/>
              <c:layout>
                <c:manualLayout>
                  <c:x val="0.19601210768194194"/>
                  <c:y val="9.4541706253246011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Национальная экономика
 52 002; 7,7%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EE-4486-AF5E-D6860977DC69}"/>
                </c:ext>
              </c:extLst>
            </c:dLbl>
            <c:dLbl>
              <c:idx val="3"/>
              <c:layout>
                <c:manualLayout>
                  <c:x val="0.10330748886274273"/>
                  <c:y val="0.26508522289464437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Жилищно-коммунальное хозяйство
 78 256; 12,8%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EE-4486-AF5E-D6860977DC69}"/>
                </c:ext>
              </c:extLst>
            </c:dLbl>
            <c:dLbl>
              <c:idx val="4"/>
              <c:layout>
                <c:manualLayout>
                  <c:x val="-0.16561617793127964"/>
                  <c:y val="0.16763135457750478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Образование
 314 240; 51,3%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EE-4486-AF5E-D6860977DC69}"/>
                </c:ext>
              </c:extLst>
            </c:dLbl>
            <c:dLbl>
              <c:idx val="5"/>
              <c:layout>
                <c:manualLayout>
                  <c:x val="-7.1605340520174449E-2"/>
                  <c:y val="0.25133772605254229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Культура,кинематография
 45 098; 7,4%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EE-4486-AF5E-D6860977DC69}"/>
                </c:ext>
              </c:extLst>
            </c:dLbl>
            <c:dLbl>
              <c:idx val="6"/>
              <c:layout>
                <c:manualLayout>
                  <c:x val="-0.2053527217143834"/>
                  <c:y val="0.14994515549814744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Социальная политика
 46 744; 7,6%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EE-4486-AF5E-D6860977DC69}"/>
                </c:ext>
              </c:extLst>
            </c:dLbl>
            <c:dLbl>
              <c:idx val="7"/>
              <c:layout>
                <c:manualLayout>
                  <c:x val="-0.2409346915926697"/>
                  <c:y val="-6.304077552181874E-3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Физическая культура и спорт 
2 058; 0,3%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EE-4486-AF5E-D6860977DC69}"/>
                </c:ext>
              </c:extLst>
            </c:dLbl>
            <c:dLbl>
              <c:idx val="8"/>
              <c:layout>
                <c:manualLayout>
                  <c:x val="-0.1587058667860986"/>
                  <c:y val="-0.1950998246667141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>
                        <a:latin typeface="+mn-lt"/>
                      </a:rPr>
                      <a:t>Национальная экономика
 47 210; 0,1%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EE-4486-AF5E-D6860977DC69}"/>
                </c:ext>
              </c:extLst>
            </c:dLbl>
            <c:dLbl>
              <c:idx val="9"/>
              <c:layout>
                <c:manualLayout>
                  <c:x val="5.847711331603922E-2"/>
                  <c:y val="-7.1737504315157186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defRPr>
                    </a:pPr>
                    <a:r>
                      <a:rPr lang="ru-RU" sz="1400" baseline="0" dirty="0">
                        <a:latin typeface="+mn-lt"/>
                      </a:rPr>
                      <a:t>Межбюджетные трансферты общего характера бюджетам муниципальных образований
 31 372; 5,1%</a:t>
                    </a:r>
                  </a:p>
                </c:rich>
              </c:tx>
              <c:spPr>
                <a:noFill/>
                <a:ln w="3164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EE-4486-AF5E-D6860977DC69}"/>
                </c:ext>
              </c:extLst>
            </c:dLbl>
            <c:numFmt formatCode="0%" sourceLinked="0"/>
            <c:spPr>
              <a:noFill/>
              <a:ln w="3164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+mn-lt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'раздел подраздел 2020 год'!$J$2:$J$11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 </c:v>
                </c:pt>
                <c:pt idx="8">
                  <c:v>Обслуживание муниципального долга</c:v>
                </c:pt>
                <c:pt idx="9">
                  <c:v>Межбюджетные трансферты общего характера бюджетам субъектов РФ и муниципальных образований</c:v>
                </c:pt>
              </c:strCache>
            </c:strRef>
          </c:cat>
          <c:val>
            <c:numRef>
              <c:f>'раздел подраздел 2020 год'!$K$2:$K$11</c:f>
              <c:numCache>
                <c:formatCode>#\ ##0</c:formatCode>
                <c:ptCount val="10"/>
                <c:pt idx="0">
                  <c:v>49046</c:v>
                </c:pt>
                <c:pt idx="1">
                  <c:v>442</c:v>
                </c:pt>
                <c:pt idx="2">
                  <c:v>52002</c:v>
                </c:pt>
                <c:pt idx="3">
                  <c:v>43928</c:v>
                </c:pt>
                <c:pt idx="4">
                  <c:v>393448</c:v>
                </c:pt>
                <c:pt idx="5">
                  <c:v>44770</c:v>
                </c:pt>
                <c:pt idx="6">
                  <c:v>55064</c:v>
                </c:pt>
                <c:pt idx="7">
                  <c:v>2164</c:v>
                </c:pt>
                <c:pt idx="8">
                  <c:v>18</c:v>
                </c:pt>
                <c:pt idx="9">
                  <c:v>35111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FEE-4486-AF5E-D6860977DC69}"/>
            </c:ext>
          </c:extLst>
        </c:ser>
        <c:ser>
          <c:idx val="1"/>
          <c:order val="1"/>
          <c:spPr>
            <a:solidFill>
              <a:srgbClr val="993366"/>
            </a:solidFill>
            <a:ln w="1582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1FEE-4486-AF5E-D6860977DC6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4-1FEE-4486-AF5E-D6860977DC69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1FEE-4486-AF5E-D6860977DC69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8-1FEE-4486-AF5E-D6860977DC69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A-1FEE-4486-AF5E-D6860977DC69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C-1FEE-4486-AF5E-D6860977DC69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E-1FEE-4486-AF5E-D6860977DC69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0-1FEE-4486-AF5E-D6860977DC69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2-1FEE-4486-AF5E-D6860977DC69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582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4-1FEE-4486-AF5E-D6860977DC69}"/>
              </c:ext>
            </c:extLst>
          </c:dPt>
          <c:dLbls>
            <c:numFmt formatCode="0%" sourceLinked="0"/>
            <c:spPr>
              <a:noFill/>
              <a:ln w="3164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33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1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'раздел подраздел 2020 год'!$J$2:$J$11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 </c:v>
                </c:pt>
                <c:pt idx="8">
                  <c:v>Обслуживание муниципального долга</c:v>
                </c:pt>
                <c:pt idx="9">
                  <c:v>Межбюджетные трансферты общего характера бюджетам субъектов РФ и муниципальных образований</c:v>
                </c:pt>
              </c:strCache>
            </c:strRef>
          </c:cat>
          <c:val>
            <c:numRef>
              <c:f>'раздел подраздел 2020 год'!$L$2:$L$11</c:f>
              <c:numCache>
                <c:formatCode>#\ ##0.0</c:formatCode>
                <c:ptCount val="10"/>
                <c:pt idx="0">
                  <c:v>7.2554005736745797</c:v>
                </c:pt>
                <c:pt idx="1">
                  <c:v>6.5385292451253199E-2</c:v>
                </c:pt>
                <c:pt idx="2">
                  <c:v>7.6926832082580736</c:v>
                </c:pt>
                <c:pt idx="3">
                  <c:v>6.4982921420783946</c:v>
                </c:pt>
                <c:pt idx="4">
                  <c:v>58.202969557377074</c:v>
                </c:pt>
                <c:pt idx="5">
                  <c:v>6.6228496448927725</c:v>
                </c:pt>
                <c:pt idx="6">
                  <c:v>8.1456464785877962</c:v>
                </c:pt>
                <c:pt idx="7">
                  <c:v>0.32012165806450654</c:v>
                </c:pt>
                <c:pt idx="8">
                  <c:v>2.6627494663406274E-3</c:v>
                </c:pt>
                <c:pt idx="9">
                  <c:v>5.1939886951492102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1FEE-4486-AF5E-D6860977DC69}"/>
            </c:ext>
          </c:extLst>
        </c:ser>
        <c:dLbls>
          <c:showLegendKey val="0"/>
          <c:showVal val="1"/>
          <c:showCatName val="1"/>
          <c:showSerName val="1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433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dirty="0">
                <a:latin typeface="+mn-lt"/>
              </a:rPr>
              <a:t>Платежи по долговым обязательствам, </a:t>
            </a:r>
            <a:r>
              <a:rPr lang="ru-RU" dirty="0" err="1">
                <a:latin typeface="+mn-lt"/>
              </a:rPr>
              <a:t>тыс.рублей</a:t>
            </a:r>
            <a:endParaRPr lang="ru-RU" dirty="0">
              <a:latin typeface="+mn-lt"/>
            </a:endParaRPr>
          </a:p>
        </c:rich>
      </c:tx>
      <c:layout>
        <c:manualLayout>
          <c:xMode val="edge"/>
          <c:yMode val="edge"/>
          <c:x val="0.18311672629956924"/>
          <c:y val="5.5380939451534078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A77E56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A77E56"/>
        </a:solidFill>
        <a:ln w="25400">
          <a:noFill/>
        </a:ln>
      </c:spPr>
    </c:sideWall>
    <c:backWall>
      <c:thickness val="0"/>
      <c:spPr>
        <a:solidFill>
          <a:srgbClr val="FFFFFF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2.7064448770180823E-2"/>
          <c:y val="0.16089106103116421"/>
          <c:w val="0.95977146160462357"/>
          <c:h val="0.72411504438884344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DFD-4F9E-A836-9766522309F7}"/>
              </c:ext>
            </c:extLst>
          </c:dPt>
          <c:dPt>
            <c:idx val="1"/>
            <c:invertIfNegative val="0"/>
            <c:bubble3D val="0"/>
            <c:spPr>
              <a:solidFill>
                <a:srgbClr val="9BD878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DFD-4F9E-A836-9766522309F7}"/>
              </c:ext>
            </c:extLst>
          </c:dPt>
          <c:dLbls>
            <c:dLbl>
              <c:idx val="0"/>
              <c:layout>
                <c:manualLayout>
                  <c:x val="2.7884734741673134E-2"/>
                  <c:y val="-6.379044203632966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FD-4F9E-A836-9766522309F7}"/>
                </c:ext>
              </c:extLst>
            </c:dLbl>
            <c:dLbl>
              <c:idx val="1"/>
              <c:layout>
                <c:manualLayout>
                  <c:x val="1.5056562280470254E-2"/>
                  <c:y val="-5.141420441256727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FD-4F9E-A836-9766522309F7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Лист2!$A$7:$A$8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Лист2!$B$7:$B$8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FD-4F9E-A836-9766522309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57428528"/>
        <c:axId val="1"/>
        <c:axId val="0"/>
      </c:bar3DChart>
      <c:catAx>
        <c:axId val="35742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5742852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r>
              <a:rPr lang="ru-RU">
                <a:latin typeface="+mn-lt"/>
              </a:rPr>
              <a:t>Объем муниципального долга, тыс.рублей</a:t>
            </a:r>
          </a:p>
        </c:rich>
      </c:tx>
      <c:layout>
        <c:manualLayout>
          <c:xMode val="edge"/>
          <c:yMode val="edge"/>
          <c:x val="0.30102697693886371"/>
          <c:y val="5.5004421563628968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A77E56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A77E56"/>
        </a:solidFill>
        <a:ln w="25400">
          <a:noFill/>
        </a:ln>
      </c:spPr>
    </c:sideWall>
    <c:backWall>
      <c:thickness val="0"/>
      <c:spPr>
        <a:solidFill>
          <a:srgbClr val="FFFFFF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9490269140529204E-2"/>
          <c:y val="0.13163987131011759"/>
          <c:w val="0.96102019377532455"/>
          <c:h val="0.6919782145808950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125-4783-A1A4-386BD7089685}"/>
              </c:ext>
            </c:extLst>
          </c:dPt>
          <c:dPt>
            <c:idx val="1"/>
            <c:invertIfNegative val="0"/>
            <c:bubble3D val="0"/>
            <c:spPr>
              <a:solidFill>
                <a:srgbClr val="9BD878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125-4783-A1A4-386BD7089685}"/>
              </c:ext>
            </c:extLst>
          </c:dPt>
          <c:dLbls>
            <c:delete val="1"/>
          </c:dLbls>
          <c:cat>
            <c:strRef>
              <c:f>Лист1!$A$7:$A$8</c:f>
              <c:strCache>
                <c:ptCount val="2"/>
                <c:pt idx="0">
                  <c:v>на 01.01.2021 года</c:v>
                </c:pt>
                <c:pt idx="1">
                  <c:v>на 01.01.2022 года</c:v>
                </c:pt>
              </c:strCache>
            </c:strRef>
          </c:cat>
          <c:val>
            <c:numRef>
              <c:f>Лист1!$B$7:$B$8</c:f>
              <c:numCache>
                <c:formatCode>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25-4783-A1A4-386BD70896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57416528"/>
        <c:axId val="1"/>
        <c:axId val="0"/>
      </c:bar3DChart>
      <c:catAx>
        <c:axId val="357416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+mn-lt"/>
                    <a:ea typeface="Times New Roman"/>
                    <a:cs typeface="Times New Roman"/>
                  </a:defRPr>
                </a:pPr>
                <a:r>
                  <a:rPr lang="ru-RU">
                    <a:latin typeface="+mn-lt"/>
                  </a:rPr>
                  <a:t>Тыс.рублей</a:t>
                </a:r>
              </a:p>
            </c:rich>
          </c:tx>
          <c:layout>
            <c:manualLayout>
              <c:xMode val="edge"/>
              <c:yMode val="edge"/>
              <c:x val="2.7822369589593929E-2"/>
              <c:y val="0.4419071409177301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crossAx val="35741652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67140-8FAE-46A9-987B-134D5C28AC95}" type="doc">
      <dgm:prSet loTypeId="urn:microsoft.com/office/officeart/2008/layout/LinedList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A330500-93AA-4622-9B28-41E07EF03FA0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Расположен в юго-восточной части Томской области</a:t>
          </a:r>
        </a:p>
      </dgm:t>
    </dgm:pt>
    <dgm:pt modelId="{D3591157-6F83-4E9E-A35C-EE56A4CE6C4C}" type="parTrans" cxnId="{0EA37662-4944-4BDE-8DBD-9005FF977A95}">
      <dgm:prSet/>
      <dgm:spPr/>
      <dgm:t>
        <a:bodyPr/>
        <a:lstStyle/>
        <a:p>
          <a:endParaRPr lang="ru-RU"/>
        </a:p>
      </dgm:t>
    </dgm:pt>
    <dgm:pt modelId="{BC5FDF74-EF6C-40FA-846F-64B94564F038}" type="sibTrans" cxnId="{0EA37662-4944-4BDE-8DBD-9005FF977A95}">
      <dgm:prSet/>
      <dgm:spPr/>
      <dgm:t>
        <a:bodyPr/>
        <a:lstStyle/>
        <a:p>
          <a:endParaRPr lang="ru-RU"/>
        </a:p>
      </dgm:t>
    </dgm:pt>
    <dgm:pt modelId="{3B9A7515-860D-45AB-8833-55B1434EE1DC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Граничит на севере с </a:t>
          </a:r>
          <a:r>
            <a:rPr lang="ru-RU" sz="1800" b="1" baseline="0" dirty="0" err="1">
              <a:solidFill>
                <a:srgbClr val="003300"/>
              </a:solidFill>
            </a:rPr>
            <a:t>Асиновским</a:t>
          </a:r>
          <a:r>
            <a:rPr lang="ru-RU" sz="1800" b="1" baseline="0" dirty="0">
              <a:solidFill>
                <a:srgbClr val="003300"/>
              </a:solidFill>
            </a:rPr>
            <a:t>, Первомайским, </a:t>
          </a:r>
          <a:r>
            <a:rPr lang="ru-RU" sz="1800" b="1" baseline="0" dirty="0" err="1">
              <a:solidFill>
                <a:srgbClr val="003300"/>
              </a:solidFill>
            </a:rPr>
            <a:t>Тегульдетским</a:t>
          </a:r>
          <a:r>
            <a:rPr lang="ru-RU" sz="1800" b="1" baseline="0" dirty="0">
              <a:solidFill>
                <a:srgbClr val="003300"/>
              </a:solidFill>
            </a:rPr>
            <a:t> районами</a:t>
          </a:r>
        </a:p>
      </dgm:t>
    </dgm:pt>
    <dgm:pt modelId="{108C19A6-FC83-4C32-BD4E-B51499B8DCF0}" type="parTrans" cxnId="{D076C096-EA3C-4069-B06E-5935EAFDE457}">
      <dgm:prSet/>
      <dgm:spPr/>
      <dgm:t>
        <a:bodyPr/>
        <a:lstStyle/>
        <a:p>
          <a:endParaRPr lang="ru-RU"/>
        </a:p>
      </dgm:t>
    </dgm:pt>
    <dgm:pt modelId="{FCBAD596-D716-475E-8129-F2DB26738F36}" type="sibTrans" cxnId="{D076C096-EA3C-4069-B06E-5935EAFDE457}">
      <dgm:prSet/>
      <dgm:spPr/>
      <dgm:t>
        <a:bodyPr/>
        <a:lstStyle/>
        <a:p>
          <a:endParaRPr lang="ru-RU"/>
        </a:p>
      </dgm:t>
    </dgm:pt>
    <dgm:pt modelId="{B26E0734-7C79-45B2-B930-BC1C0CCB2F99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На западе с Томским районом</a:t>
          </a:r>
        </a:p>
      </dgm:t>
    </dgm:pt>
    <dgm:pt modelId="{D10C8C6E-BB5A-47A1-81BA-0C14F79E37C7}" type="parTrans" cxnId="{688DE71A-1C35-4D1C-A275-A3DC8CDC1DCD}">
      <dgm:prSet/>
      <dgm:spPr/>
      <dgm:t>
        <a:bodyPr/>
        <a:lstStyle/>
        <a:p>
          <a:endParaRPr lang="ru-RU"/>
        </a:p>
      </dgm:t>
    </dgm:pt>
    <dgm:pt modelId="{267DA767-CFA0-4604-92C0-74376B0B7AB1}" type="sibTrans" cxnId="{688DE71A-1C35-4D1C-A275-A3DC8CDC1DCD}">
      <dgm:prSet/>
      <dgm:spPr/>
      <dgm:t>
        <a:bodyPr/>
        <a:lstStyle/>
        <a:p>
          <a:endParaRPr lang="ru-RU"/>
        </a:p>
      </dgm:t>
    </dgm:pt>
    <dgm:pt modelId="{EC788F2C-BDDF-4D98-9004-5442EC027304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На юге с Кемеровской областью</a:t>
          </a:r>
        </a:p>
      </dgm:t>
    </dgm:pt>
    <dgm:pt modelId="{C2AB8217-6B59-416D-8E41-00F5A64F4913}" type="parTrans" cxnId="{A7C9F643-1AEA-4958-AE84-E28F380DF3AC}">
      <dgm:prSet/>
      <dgm:spPr/>
      <dgm:t>
        <a:bodyPr/>
        <a:lstStyle/>
        <a:p>
          <a:endParaRPr lang="ru-RU"/>
        </a:p>
      </dgm:t>
    </dgm:pt>
    <dgm:pt modelId="{469AAB9C-CC9D-42D7-A26C-6A03ABDC326F}" type="sibTrans" cxnId="{A7C9F643-1AEA-4958-AE84-E28F380DF3AC}">
      <dgm:prSet/>
      <dgm:spPr/>
      <dgm:t>
        <a:bodyPr/>
        <a:lstStyle/>
        <a:p>
          <a:endParaRPr lang="ru-RU"/>
        </a:p>
      </dgm:t>
    </dgm:pt>
    <dgm:pt modelId="{BCE9299B-8F53-48E4-A4C2-CF4615B7F530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Расстояние от с. Зырянское до г. Томска – 120 км</a:t>
          </a:r>
        </a:p>
      </dgm:t>
    </dgm:pt>
    <dgm:pt modelId="{5AC924A4-FF2D-4514-B1F7-B2B7718C6A96}" type="parTrans" cxnId="{7E3C09D9-5AA9-49FD-A4FD-1A26C583BDBF}">
      <dgm:prSet/>
      <dgm:spPr/>
      <dgm:t>
        <a:bodyPr/>
        <a:lstStyle/>
        <a:p>
          <a:endParaRPr lang="ru-RU"/>
        </a:p>
      </dgm:t>
    </dgm:pt>
    <dgm:pt modelId="{EAB66D1C-BBCE-48F8-AED5-3E4CD5BAEA57}" type="sibTrans" cxnId="{7E3C09D9-5AA9-49FD-A4FD-1A26C583BDBF}">
      <dgm:prSet/>
      <dgm:spPr/>
      <dgm:t>
        <a:bodyPr/>
        <a:lstStyle/>
        <a:p>
          <a:endParaRPr lang="ru-RU"/>
        </a:p>
      </dgm:t>
    </dgm:pt>
    <dgm:pt modelId="{9FCFC5F8-19FF-4A56-8D1D-670196CC6D33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Является транспортным узлом </a:t>
          </a:r>
          <a:r>
            <a:rPr lang="ru-RU" sz="1800" b="1" baseline="0" dirty="0" err="1">
              <a:solidFill>
                <a:srgbClr val="003300"/>
              </a:solidFill>
            </a:rPr>
            <a:t>юго</a:t>
          </a:r>
          <a:r>
            <a:rPr lang="ru-RU" sz="1800" b="1" baseline="0" dirty="0">
              <a:solidFill>
                <a:srgbClr val="003300"/>
              </a:solidFill>
            </a:rPr>
            <a:t> – восточной группы районов</a:t>
          </a:r>
        </a:p>
      </dgm:t>
    </dgm:pt>
    <dgm:pt modelId="{592D3B07-A494-4B09-9A07-EF0B26A31F68}" type="parTrans" cxnId="{FA4EFA98-1EDD-4D31-B956-BC7BCB2BC7FE}">
      <dgm:prSet/>
      <dgm:spPr/>
      <dgm:t>
        <a:bodyPr/>
        <a:lstStyle/>
        <a:p>
          <a:endParaRPr lang="ru-RU"/>
        </a:p>
      </dgm:t>
    </dgm:pt>
    <dgm:pt modelId="{0CC37B95-FB1D-422A-B809-69EF080B6883}" type="sibTrans" cxnId="{FA4EFA98-1EDD-4D31-B956-BC7BCB2BC7FE}">
      <dgm:prSet/>
      <dgm:spPr/>
      <dgm:t>
        <a:bodyPr/>
        <a:lstStyle/>
        <a:p>
          <a:endParaRPr lang="ru-RU"/>
        </a:p>
      </dgm:t>
    </dgm:pt>
    <dgm:pt modelId="{710E9D50-E162-4AD2-B866-745F8B6258B6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Основная водная артерия – река ЧУЛЫМ</a:t>
          </a:r>
        </a:p>
      </dgm:t>
    </dgm:pt>
    <dgm:pt modelId="{C4C51CFA-1C6B-4655-A571-28076EE76F9F}" type="parTrans" cxnId="{C749DB15-2F4C-4D40-A1C9-125F3162EA8A}">
      <dgm:prSet/>
      <dgm:spPr/>
      <dgm:t>
        <a:bodyPr/>
        <a:lstStyle/>
        <a:p>
          <a:endParaRPr lang="ru-RU"/>
        </a:p>
      </dgm:t>
    </dgm:pt>
    <dgm:pt modelId="{3D1FCDDB-1792-47D3-BF14-3AE2AD326D79}" type="sibTrans" cxnId="{C749DB15-2F4C-4D40-A1C9-125F3162EA8A}">
      <dgm:prSet/>
      <dgm:spPr/>
      <dgm:t>
        <a:bodyPr/>
        <a:lstStyle/>
        <a:p>
          <a:endParaRPr lang="ru-RU"/>
        </a:p>
      </dgm:t>
    </dgm:pt>
    <dgm:pt modelId="{BA0BD125-D80F-41C0-BF34-AAC97D025C4E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Умеренный климатический пояс, континентальный климат</a:t>
          </a:r>
        </a:p>
      </dgm:t>
    </dgm:pt>
    <dgm:pt modelId="{4A4BB276-C98B-44BB-8081-DB219033CA82}" type="parTrans" cxnId="{22E6E81D-B2E9-41C2-B148-C6AB95245012}">
      <dgm:prSet/>
      <dgm:spPr/>
      <dgm:t>
        <a:bodyPr/>
        <a:lstStyle/>
        <a:p>
          <a:endParaRPr lang="ru-RU"/>
        </a:p>
      </dgm:t>
    </dgm:pt>
    <dgm:pt modelId="{B9FCD8B3-7F3B-489E-AE22-35232470E1A6}" type="sibTrans" cxnId="{22E6E81D-B2E9-41C2-B148-C6AB95245012}">
      <dgm:prSet/>
      <dgm:spPr/>
      <dgm:t>
        <a:bodyPr/>
        <a:lstStyle/>
        <a:p>
          <a:endParaRPr lang="ru-RU"/>
        </a:p>
      </dgm:t>
    </dgm:pt>
    <dgm:pt modelId="{A105E647-0381-46D7-A241-91B0A2575873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baseline="0" dirty="0">
              <a:solidFill>
                <a:srgbClr val="003300"/>
              </a:solidFill>
            </a:rPr>
            <a:t>1,26 % от территории Томской области</a:t>
          </a:r>
        </a:p>
      </dgm:t>
    </dgm:pt>
    <dgm:pt modelId="{C9C1E6CC-36EC-434E-9F52-94AC7D48721E}" type="parTrans" cxnId="{78AA1DDC-3C1C-481E-8C80-4BA61C3812E9}">
      <dgm:prSet/>
      <dgm:spPr/>
      <dgm:t>
        <a:bodyPr/>
        <a:lstStyle/>
        <a:p>
          <a:endParaRPr lang="ru-RU"/>
        </a:p>
      </dgm:t>
    </dgm:pt>
    <dgm:pt modelId="{EE3F4DF4-E7B8-42EC-8CE0-EB9D903B1C31}" type="sibTrans" cxnId="{78AA1DDC-3C1C-481E-8C80-4BA61C3812E9}">
      <dgm:prSet/>
      <dgm:spPr/>
      <dgm:t>
        <a:bodyPr/>
        <a:lstStyle/>
        <a:p>
          <a:endParaRPr lang="ru-RU"/>
        </a:p>
      </dgm:t>
    </dgm:pt>
    <dgm:pt modelId="{C57E6048-1143-47B5-9227-D8C41CC166D6}" type="pres">
      <dgm:prSet presAssocID="{86167140-8FAE-46A9-987B-134D5C28AC95}" presName="vert0" presStyleCnt="0">
        <dgm:presLayoutVars>
          <dgm:dir/>
          <dgm:animOne val="branch"/>
          <dgm:animLvl val="lvl"/>
        </dgm:presLayoutVars>
      </dgm:prSet>
      <dgm:spPr/>
    </dgm:pt>
    <dgm:pt modelId="{9BBB244F-B7FB-49EA-A1B2-6B6B9C17477E}" type="pres">
      <dgm:prSet presAssocID="{1A330500-93AA-4622-9B28-41E07EF03FA0}" presName="thickLine" presStyleLbl="alignNode1" presStyleIdx="0" presStyleCnt="9"/>
      <dgm:spPr/>
    </dgm:pt>
    <dgm:pt modelId="{0ECE9C8D-801F-437D-A05B-875B987BAA64}" type="pres">
      <dgm:prSet presAssocID="{1A330500-93AA-4622-9B28-41E07EF03FA0}" presName="horz1" presStyleCnt="0"/>
      <dgm:spPr/>
    </dgm:pt>
    <dgm:pt modelId="{D1A49615-160C-4E78-9C21-3F4B45A09D9D}" type="pres">
      <dgm:prSet presAssocID="{1A330500-93AA-4622-9B28-41E07EF03FA0}" presName="tx1" presStyleLbl="revTx" presStyleIdx="0" presStyleCnt="9" custLinFactNeighborX="-5965" custLinFactNeighborY="-5936"/>
      <dgm:spPr/>
    </dgm:pt>
    <dgm:pt modelId="{62013EBD-41E3-46A6-A83A-A5208A1B5FF7}" type="pres">
      <dgm:prSet presAssocID="{1A330500-93AA-4622-9B28-41E07EF03FA0}" presName="vert1" presStyleCnt="0"/>
      <dgm:spPr/>
    </dgm:pt>
    <dgm:pt modelId="{B7F46DA6-7311-4166-8C0C-2C0A0350B409}" type="pres">
      <dgm:prSet presAssocID="{3B9A7515-860D-45AB-8833-55B1434EE1DC}" presName="thickLine" presStyleLbl="alignNode1" presStyleIdx="1" presStyleCnt="9"/>
      <dgm:spPr/>
    </dgm:pt>
    <dgm:pt modelId="{67B89958-E282-497E-9325-059E9A78ED4D}" type="pres">
      <dgm:prSet presAssocID="{3B9A7515-860D-45AB-8833-55B1434EE1DC}" presName="horz1" presStyleCnt="0"/>
      <dgm:spPr/>
    </dgm:pt>
    <dgm:pt modelId="{5226F998-9CBD-4123-A203-29EC519F6689}" type="pres">
      <dgm:prSet presAssocID="{3B9A7515-860D-45AB-8833-55B1434EE1DC}" presName="tx1" presStyleLbl="revTx" presStyleIdx="1" presStyleCnt="9" custScaleY="178218"/>
      <dgm:spPr/>
    </dgm:pt>
    <dgm:pt modelId="{1F06CC43-2268-4099-A7D6-2FE5E60827C8}" type="pres">
      <dgm:prSet presAssocID="{3B9A7515-860D-45AB-8833-55B1434EE1DC}" presName="vert1" presStyleCnt="0"/>
      <dgm:spPr/>
    </dgm:pt>
    <dgm:pt modelId="{2F86B6BD-E52A-44FE-9306-7E6CC0BC387C}" type="pres">
      <dgm:prSet presAssocID="{B26E0734-7C79-45B2-B930-BC1C0CCB2F99}" presName="thickLine" presStyleLbl="alignNode1" presStyleIdx="2" presStyleCnt="9"/>
      <dgm:spPr/>
    </dgm:pt>
    <dgm:pt modelId="{528EC127-63D0-4464-9D76-6A35708281E8}" type="pres">
      <dgm:prSet presAssocID="{B26E0734-7C79-45B2-B930-BC1C0CCB2F99}" presName="horz1" presStyleCnt="0"/>
      <dgm:spPr/>
    </dgm:pt>
    <dgm:pt modelId="{0F4D5B21-D3D6-43A2-B5F3-92ACAA3D68BE}" type="pres">
      <dgm:prSet presAssocID="{B26E0734-7C79-45B2-B930-BC1C0CCB2F99}" presName="tx1" presStyleLbl="revTx" presStyleIdx="2" presStyleCnt="9" custScaleY="91296" custLinFactNeighborX="-1107"/>
      <dgm:spPr/>
    </dgm:pt>
    <dgm:pt modelId="{1C5DD3F0-57CD-4DC3-8681-17CBECCB7144}" type="pres">
      <dgm:prSet presAssocID="{B26E0734-7C79-45B2-B930-BC1C0CCB2F99}" presName="vert1" presStyleCnt="0"/>
      <dgm:spPr/>
    </dgm:pt>
    <dgm:pt modelId="{A1FCD917-0B90-421D-BBE1-015C6CDB22BC}" type="pres">
      <dgm:prSet presAssocID="{EC788F2C-BDDF-4D98-9004-5442EC027304}" presName="thickLine" presStyleLbl="alignNode1" presStyleIdx="3" presStyleCnt="9"/>
      <dgm:spPr/>
    </dgm:pt>
    <dgm:pt modelId="{C4D61482-B595-48A6-BEA6-D30CE9BFA27F}" type="pres">
      <dgm:prSet presAssocID="{EC788F2C-BDDF-4D98-9004-5442EC027304}" presName="horz1" presStyleCnt="0"/>
      <dgm:spPr/>
    </dgm:pt>
    <dgm:pt modelId="{599D7402-A7D7-4824-9169-8CA76B97197C}" type="pres">
      <dgm:prSet presAssocID="{EC788F2C-BDDF-4D98-9004-5442EC027304}" presName="tx1" presStyleLbl="revTx" presStyleIdx="3" presStyleCnt="9"/>
      <dgm:spPr/>
    </dgm:pt>
    <dgm:pt modelId="{CA98F930-3BE8-4E5E-9B1A-E16CC62F2BA6}" type="pres">
      <dgm:prSet presAssocID="{EC788F2C-BDDF-4D98-9004-5442EC027304}" presName="vert1" presStyleCnt="0"/>
      <dgm:spPr/>
    </dgm:pt>
    <dgm:pt modelId="{A4CEEAF4-6571-4D2A-B513-2727E814D4C4}" type="pres">
      <dgm:prSet presAssocID="{710E9D50-E162-4AD2-B866-745F8B6258B6}" presName="thickLine" presStyleLbl="alignNode1" presStyleIdx="4" presStyleCnt="9"/>
      <dgm:spPr/>
    </dgm:pt>
    <dgm:pt modelId="{4D733C09-AF61-41D9-945F-ECC804542F13}" type="pres">
      <dgm:prSet presAssocID="{710E9D50-E162-4AD2-B866-745F8B6258B6}" presName="horz1" presStyleCnt="0"/>
      <dgm:spPr/>
    </dgm:pt>
    <dgm:pt modelId="{091AB6FA-34C4-4BFA-A3E4-BD64A3812AC1}" type="pres">
      <dgm:prSet presAssocID="{710E9D50-E162-4AD2-B866-745F8B6258B6}" presName="tx1" presStyleLbl="revTx" presStyleIdx="4" presStyleCnt="9"/>
      <dgm:spPr/>
    </dgm:pt>
    <dgm:pt modelId="{8DB31499-6F38-440E-BCAF-CDF3CA167829}" type="pres">
      <dgm:prSet presAssocID="{710E9D50-E162-4AD2-B866-745F8B6258B6}" presName="vert1" presStyleCnt="0"/>
      <dgm:spPr/>
    </dgm:pt>
    <dgm:pt modelId="{7C1C3F84-5DC4-40DF-9B4F-528C23C86968}" type="pres">
      <dgm:prSet presAssocID="{BCE9299B-8F53-48E4-A4C2-CF4615B7F530}" presName="thickLine" presStyleLbl="alignNode1" presStyleIdx="5" presStyleCnt="9"/>
      <dgm:spPr/>
    </dgm:pt>
    <dgm:pt modelId="{01F9D392-D4A9-49B4-A5A0-307551CC979C}" type="pres">
      <dgm:prSet presAssocID="{BCE9299B-8F53-48E4-A4C2-CF4615B7F530}" presName="horz1" presStyleCnt="0"/>
      <dgm:spPr/>
    </dgm:pt>
    <dgm:pt modelId="{47F32740-6421-4146-9B52-60A19B8AA47D}" type="pres">
      <dgm:prSet presAssocID="{BCE9299B-8F53-48E4-A4C2-CF4615B7F530}" presName="tx1" presStyleLbl="revTx" presStyleIdx="5" presStyleCnt="9"/>
      <dgm:spPr/>
    </dgm:pt>
    <dgm:pt modelId="{A490CEB7-B217-4529-B0D7-2256DCB529F6}" type="pres">
      <dgm:prSet presAssocID="{BCE9299B-8F53-48E4-A4C2-CF4615B7F530}" presName="vert1" presStyleCnt="0"/>
      <dgm:spPr/>
    </dgm:pt>
    <dgm:pt modelId="{D59687FD-597F-4A7F-BFCF-5B6CE7A32E50}" type="pres">
      <dgm:prSet presAssocID="{9FCFC5F8-19FF-4A56-8D1D-670196CC6D33}" presName="thickLine" presStyleLbl="alignNode1" presStyleIdx="6" presStyleCnt="9"/>
      <dgm:spPr/>
    </dgm:pt>
    <dgm:pt modelId="{F02A9FE3-A662-4B0D-B292-C5913AA951CC}" type="pres">
      <dgm:prSet presAssocID="{9FCFC5F8-19FF-4A56-8D1D-670196CC6D33}" presName="horz1" presStyleCnt="0"/>
      <dgm:spPr/>
    </dgm:pt>
    <dgm:pt modelId="{0B23FB11-75A9-4966-9CE3-745BD1209937}" type="pres">
      <dgm:prSet presAssocID="{9FCFC5F8-19FF-4A56-8D1D-670196CC6D33}" presName="tx1" presStyleLbl="revTx" presStyleIdx="6" presStyleCnt="9" custScaleY="127901" custLinFactNeighborX="-6324" custLinFactNeighborY="86"/>
      <dgm:spPr/>
    </dgm:pt>
    <dgm:pt modelId="{84F9C93E-D8D7-4E19-84F3-D555C40088A0}" type="pres">
      <dgm:prSet presAssocID="{9FCFC5F8-19FF-4A56-8D1D-670196CC6D33}" presName="vert1" presStyleCnt="0"/>
      <dgm:spPr/>
    </dgm:pt>
    <dgm:pt modelId="{18B2A1BB-B8F0-442D-9649-DD458E1EE143}" type="pres">
      <dgm:prSet presAssocID="{BA0BD125-D80F-41C0-BF34-AAC97D025C4E}" presName="thickLine" presStyleLbl="alignNode1" presStyleIdx="7" presStyleCnt="9"/>
      <dgm:spPr/>
    </dgm:pt>
    <dgm:pt modelId="{7E662095-5AB4-44F6-96A2-72A0AAD61FE9}" type="pres">
      <dgm:prSet presAssocID="{BA0BD125-D80F-41C0-BF34-AAC97D025C4E}" presName="horz1" presStyleCnt="0"/>
      <dgm:spPr/>
    </dgm:pt>
    <dgm:pt modelId="{F8A0598B-F25B-4489-A29A-F870C4C967FD}" type="pres">
      <dgm:prSet presAssocID="{BA0BD125-D80F-41C0-BF34-AAC97D025C4E}" presName="tx1" presStyleLbl="revTx" presStyleIdx="7" presStyleCnt="9"/>
      <dgm:spPr/>
    </dgm:pt>
    <dgm:pt modelId="{92061D51-908F-4B43-8F62-A163EB4E74CB}" type="pres">
      <dgm:prSet presAssocID="{BA0BD125-D80F-41C0-BF34-AAC97D025C4E}" presName="vert1" presStyleCnt="0"/>
      <dgm:spPr/>
    </dgm:pt>
    <dgm:pt modelId="{A9198731-827D-4CFD-AFA7-0960F81A9949}" type="pres">
      <dgm:prSet presAssocID="{A105E647-0381-46D7-A241-91B0A2575873}" presName="thickLine" presStyleLbl="alignNode1" presStyleIdx="8" presStyleCnt="9"/>
      <dgm:spPr/>
    </dgm:pt>
    <dgm:pt modelId="{E2366A95-FFA1-473B-B88E-7792986FEA84}" type="pres">
      <dgm:prSet presAssocID="{A105E647-0381-46D7-A241-91B0A2575873}" presName="horz1" presStyleCnt="0"/>
      <dgm:spPr/>
    </dgm:pt>
    <dgm:pt modelId="{64C1DB6B-264B-49EC-BC21-314447BF3200}" type="pres">
      <dgm:prSet presAssocID="{A105E647-0381-46D7-A241-91B0A2575873}" presName="tx1" presStyleLbl="revTx" presStyleIdx="8" presStyleCnt="9"/>
      <dgm:spPr/>
    </dgm:pt>
    <dgm:pt modelId="{C794D7FA-2DEB-4917-99DD-5588EDEFD183}" type="pres">
      <dgm:prSet presAssocID="{A105E647-0381-46D7-A241-91B0A2575873}" presName="vert1" presStyleCnt="0"/>
      <dgm:spPr/>
    </dgm:pt>
  </dgm:ptLst>
  <dgm:cxnLst>
    <dgm:cxn modelId="{28981F09-5B29-4153-A21B-723010245DD6}" type="presOf" srcId="{1A330500-93AA-4622-9B28-41E07EF03FA0}" destId="{D1A49615-160C-4E78-9C21-3F4B45A09D9D}" srcOrd="0" destOrd="0" presId="urn:microsoft.com/office/officeart/2008/layout/LinedList"/>
    <dgm:cxn modelId="{9757BB09-0207-4778-B365-BE23CA7E40D2}" type="presOf" srcId="{EC788F2C-BDDF-4D98-9004-5442EC027304}" destId="{599D7402-A7D7-4824-9169-8CA76B97197C}" srcOrd="0" destOrd="0" presId="urn:microsoft.com/office/officeart/2008/layout/LinedList"/>
    <dgm:cxn modelId="{C749DB15-2F4C-4D40-A1C9-125F3162EA8A}" srcId="{86167140-8FAE-46A9-987B-134D5C28AC95}" destId="{710E9D50-E162-4AD2-B866-745F8B6258B6}" srcOrd="4" destOrd="0" parTransId="{C4C51CFA-1C6B-4655-A571-28076EE76F9F}" sibTransId="{3D1FCDDB-1792-47D3-BF14-3AE2AD326D79}"/>
    <dgm:cxn modelId="{EE376E18-6C2D-4437-9BD6-24A9A1181336}" type="presOf" srcId="{A105E647-0381-46D7-A241-91B0A2575873}" destId="{64C1DB6B-264B-49EC-BC21-314447BF3200}" srcOrd="0" destOrd="0" presId="urn:microsoft.com/office/officeart/2008/layout/LinedList"/>
    <dgm:cxn modelId="{688DE71A-1C35-4D1C-A275-A3DC8CDC1DCD}" srcId="{86167140-8FAE-46A9-987B-134D5C28AC95}" destId="{B26E0734-7C79-45B2-B930-BC1C0CCB2F99}" srcOrd="2" destOrd="0" parTransId="{D10C8C6E-BB5A-47A1-81BA-0C14F79E37C7}" sibTransId="{267DA767-CFA0-4604-92C0-74376B0B7AB1}"/>
    <dgm:cxn modelId="{22E6E81D-B2E9-41C2-B148-C6AB95245012}" srcId="{86167140-8FAE-46A9-987B-134D5C28AC95}" destId="{BA0BD125-D80F-41C0-BF34-AAC97D025C4E}" srcOrd="7" destOrd="0" parTransId="{4A4BB276-C98B-44BB-8081-DB219033CA82}" sibTransId="{B9FCD8B3-7F3B-489E-AE22-35232470E1A6}"/>
    <dgm:cxn modelId="{0EA37662-4944-4BDE-8DBD-9005FF977A95}" srcId="{86167140-8FAE-46A9-987B-134D5C28AC95}" destId="{1A330500-93AA-4622-9B28-41E07EF03FA0}" srcOrd="0" destOrd="0" parTransId="{D3591157-6F83-4E9E-A35C-EE56A4CE6C4C}" sibTransId="{BC5FDF74-EF6C-40FA-846F-64B94564F038}"/>
    <dgm:cxn modelId="{A7C9F643-1AEA-4958-AE84-E28F380DF3AC}" srcId="{86167140-8FAE-46A9-987B-134D5C28AC95}" destId="{EC788F2C-BDDF-4D98-9004-5442EC027304}" srcOrd="3" destOrd="0" parTransId="{C2AB8217-6B59-416D-8E41-00F5A64F4913}" sibTransId="{469AAB9C-CC9D-42D7-A26C-6A03ABDC326F}"/>
    <dgm:cxn modelId="{D3CA8F66-2AA1-48BE-B8A9-E224540058E4}" type="presOf" srcId="{710E9D50-E162-4AD2-B866-745F8B6258B6}" destId="{091AB6FA-34C4-4BFA-A3E4-BD64A3812AC1}" srcOrd="0" destOrd="0" presId="urn:microsoft.com/office/officeart/2008/layout/LinedList"/>
    <dgm:cxn modelId="{2A640D82-C7AA-4C3D-9D2D-9E008F387DCF}" type="presOf" srcId="{BCE9299B-8F53-48E4-A4C2-CF4615B7F530}" destId="{47F32740-6421-4146-9B52-60A19B8AA47D}" srcOrd="0" destOrd="0" presId="urn:microsoft.com/office/officeart/2008/layout/LinedList"/>
    <dgm:cxn modelId="{E7255985-3991-40A4-AA15-5A15B4E03B79}" type="presOf" srcId="{BA0BD125-D80F-41C0-BF34-AAC97D025C4E}" destId="{F8A0598B-F25B-4489-A29A-F870C4C967FD}" srcOrd="0" destOrd="0" presId="urn:microsoft.com/office/officeart/2008/layout/LinedList"/>
    <dgm:cxn modelId="{E254D891-D83C-41BD-AE9C-2BD9DD6672AE}" type="presOf" srcId="{3B9A7515-860D-45AB-8833-55B1434EE1DC}" destId="{5226F998-9CBD-4123-A203-29EC519F6689}" srcOrd="0" destOrd="0" presId="urn:microsoft.com/office/officeart/2008/layout/LinedList"/>
    <dgm:cxn modelId="{D076C096-EA3C-4069-B06E-5935EAFDE457}" srcId="{86167140-8FAE-46A9-987B-134D5C28AC95}" destId="{3B9A7515-860D-45AB-8833-55B1434EE1DC}" srcOrd="1" destOrd="0" parTransId="{108C19A6-FC83-4C32-BD4E-B51499B8DCF0}" sibTransId="{FCBAD596-D716-475E-8129-F2DB26738F36}"/>
    <dgm:cxn modelId="{FA4EFA98-1EDD-4D31-B956-BC7BCB2BC7FE}" srcId="{86167140-8FAE-46A9-987B-134D5C28AC95}" destId="{9FCFC5F8-19FF-4A56-8D1D-670196CC6D33}" srcOrd="6" destOrd="0" parTransId="{592D3B07-A494-4B09-9A07-EF0B26A31F68}" sibTransId="{0CC37B95-FB1D-422A-B809-69EF080B6883}"/>
    <dgm:cxn modelId="{447683A4-D681-48FA-9439-369972DC0B53}" type="presOf" srcId="{9FCFC5F8-19FF-4A56-8D1D-670196CC6D33}" destId="{0B23FB11-75A9-4966-9CE3-745BD1209937}" srcOrd="0" destOrd="0" presId="urn:microsoft.com/office/officeart/2008/layout/LinedList"/>
    <dgm:cxn modelId="{D6F3BAB8-E41F-4AC9-861A-C9607FDB7F12}" type="presOf" srcId="{B26E0734-7C79-45B2-B930-BC1C0CCB2F99}" destId="{0F4D5B21-D3D6-43A2-B5F3-92ACAA3D68BE}" srcOrd="0" destOrd="0" presId="urn:microsoft.com/office/officeart/2008/layout/LinedList"/>
    <dgm:cxn modelId="{7BD8BAC6-12E9-460E-A339-DB4981A15B58}" type="presOf" srcId="{86167140-8FAE-46A9-987B-134D5C28AC95}" destId="{C57E6048-1143-47B5-9227-D8C41CC166D6}" srcOrd="0" destOrd="0" presId="urn:microsoft.com/office/officeart/2008/layout/LinedList"/>
    <dgm:cxn modelId="{7E3C09D9-5AA9-49FD-A4FD-1A26C583BDBF}" srcId="{86167140-8FAE-46A9-987B-134D5C28AC95}" destId="{BCE9299B-8F53-48E4-A4C2-CF4615B7F530}" srcOrd="5" destOrd="0" parTransId="{5AC924A4-FF2D-4514-B1F7-B2B7718C6A96}" sibTransId="{EAB66D1C-BBCE-48F8-AED5-3E4CD5BAEA57}"/>
    <dgm:cxn modelId="{78AA1DDC-3C1C-481E-8C80-4BA61C3812E9}" srcId="{86167140-8FAE-46A9-987B-134D5C28AC95}" destId="{A105E647-0381-46D7-A241-91B0A2575873}" srcOrd="8" destOrd="0" parTransId="{C9C1E6CC-36EC-434E-9F52-94AC7D48721E}" sibTransId="{EE3F4DF4-E7B8-42EC-8CE0-EB9D903B1C31}"/>
    <dgm:cxn modelId="{B620C4F4-2CB8-4181-92BF-0431224E7D5F}" type="presParOf" srcId="{C57E6048-1143-47B5-9227-D8C41CC166D6}" destId="{9BBB244F-B7FB-49EA-A1B2-6B6B9C17477E}" srcOrd="0" destOrd="0" presId="urn:microsoft.com/office/officeart/2008/layout/LinedList"/>
    <dgm:cxn modelId="{20AECD94-8165-4C2A-B541-BA879619F86C}" type="presParOf" srcId="{C57E6048-1143-47B5-9227-D8C41CC166D6}" destId="{0ECE9C8D-801F-437D-A05B-875B987BAA64}" srcOrd="1" destOrd="0" presId="urn:microsoft.com/office/officeart/2008/layout/LinedList"/>
    <dgm:cxn modelId="{0580857B-1EB7-4C46-BC84-B39422A4629B}" type="presParOf" srcId="{0ECE9C8D-801F-437D-A05B-875B987BAA64}" destId="{D1A49615-160C-4E78-9C21-3F4B45A09D9D}" srcOrd="0" destOrd="0" presId="urn:microsoft.com/office/officeart/2008/layout/LinedList"/>
    <dgm:cxn modelId="{E42C1204-E8D1-4B5F-B4D3-200B1D477F8A}" type="presParOf" srcId="{0ECE9C8D-801F-437D-A05B-875B987BAA64}" destId="{62013EBD-41E3-46A6-A83A-A5208A1B5FF7}" srcOrd="1" destOrd="0" presId="urn:microsoft.com/office/officeart/2008/layout/LinedList"/>
    <dgm:cxn modelId="{2A0228CC-D2CE-425B-AA0E-2D6F056AE493}" type="presParOf" srcId="{C57E6048-1143-47B5-9227-D8C41CC166D6}" destId="{B7F46DA6-7311-4166-8C0C-2C0A0350B409}" srcOrd="2" destOrd="0" presId="urn:microsoft.com/office/officeart/2008/layout/LinedList"/>
    <dgm:cxn modelId="{4F7DEE9C-ECE7-440E-A9A8-6E7E80F3EE77}" type="presParOf" srcId="{C57E6048-1143-47B5-9227-D8C41CC166D6}" destId="{67B89958-E282-497E-9325-059E9A78ED4D}" srcOrd="3" destOrd="0" presId="urn:microsoft.com/office/officeart/2008/layout/LinedList"/>
    <dgm:cxn modelId="{1EF0ADEB-B099-474C-91F0-F53FFD15BB29}" type="presParOf" srcId="{67B89958-E282-497E-9325-059E9A78ED4D}" destId="{5226F998-9CBD-4123-A203-29EC519F6689}" srcOrd="0" destOrd="0" presId="urn:microsoft.com/office/officeart/2008/layout/LinedList"/>
    <dgm:cxn modelId="{95E207DD-3BE5-4D79-8DB4-38FDF8600E22}" type="presParOf" srcId="{67B89958-E282-497E-9325-059E9A78ED4D}" destId="{1F06CC43-2268-4099-A7D6-2FE5E60827C8}" srcOrd="1" destOrd="0" presId="urn:microsoft.com/office/officeart/2008/layout/LinedList"/>
    <dgm:cxn modelId="{A0377BB4-E5AC-4CD6-A470-2AB986EE4F11}" type="presParOf" srcId="{C57E6048-1143-47B5-9227-D8C41CC166D6}" destId="{2F86B6BD-E52A-44FE-9306-7E6CC0BC387C}" srcOrd="4" destOrd="0" presId="urn:microsoft.com/office/officeart/2008/layout/LinedList"/>
    <dgm:cxn modelId="{01D3FDA8-868B-408D-B58B-7327C3721C77}" type="presParOf" srcId="{C57E6048-1143-47B5-9227-D8C41CC166D6}" destId="{528EC127-63D0-4464-9D76-6A35708281E8}" srcOrd="5" destOrd="0" presId="urn:microsoft.com/office/officeart/2008/layout/LinedList"/>
    <dgm:cxn modelId="{D06188C0-79F8-4D64-9C20-05387972FB57}" type="presParOf" srcId="{528EC127-63D0-4464-9D76-6A35708281E8}" destId="{0F4D5B21-D3D6-43A2-B5F3-92ACAA3D68BE}" srcOrd="0" destOrd="0" presId="urn:microsoft.com/office/officeart/2008/layout/LinedList"/>
    <dgm:cxn modelId="{0400695A-6BA8-45BF-A37D-EF00E4741FD4}" type="presParOf" srcId="{528EC127-63D0-4464-9D76-6A35708281E8}" destId="{1C5DD3F0-57CD-4DC3-8681-17CBECCB7144}" srcOrd="1" destOrd="0" presId="urn:microsoft.com/office/officeart/2008/layout/LinedList"/>
    <dgm:cxn modelId="{D1436221-1E8E-4BB0-AF52-354D44C742D3}" type="presParOf" srcId="{C57E6048-1143-47B5-9227-D8C41CC166D6}" destId="{A1FCD917-0B90-421D-BBE1-015C6CDB22BC}" srcOrd="6" destOrd="0" presId="urn:microsoft.com/office/officeart/2008/layout/LinedList"/>
    <dgm:cxn modelId="{6EB2BAA6-CFDC-48C8-BC32-022E20EEA505}" type="presParOf" srcId="{C57E6048-1143-47B5-9227-D8C41CC166D6}" destId="{C4D61482-B595-48A6-BEA6-D30CE9BFA27F}" srcOrd="7" destOrd="0" presId="urn:microsoft.com/office/officeart/2008/layout/LinedList"/>
    <dgm:cxn modelId="{5EA83E4F-06E1-42FD-B342-CFFB1F7F150C}" type="presParOf" srcId="{C4D61482-B595-48A6-BEA6-D30CE9BFA27F}" destId="{599D7402-A7D7-4824-9169-8CA76B97197C}" srcOrd="0" destOrd="0" presId="urn:microsoft.com/office/officeart/2008/layout/LinedList"/>
    <dgm:cxn modelId="{06062317-182D-4DEC-8B66-B3AC30F23813}" type="presParOf" srcId="{C4D61482-B595-48A6-BEA6-D30CE9BFA27F}" destId="{CA98F930-3BE8-4E5E-9B1A-E16CC62F2BA6}" srcOrd="1" destOrd="0" presId="urn:microsoft.com/office/officeart/2008/layout/LinedList"/>
    <dgm:cxn modelId="{C80A9577-77C3-4A37-A01D-4379F226C788}" type="presParOf" srcId="{C57E6048-1143-47B5-9227-D8C41CC166D6}" destId="{A4CEEAF4-6571-4D2A-B513-2727E814D4C4}" srcOrd="8" destOrd="0" presId="urn:microsoft.com/office/officeart/2008/layout/LinedList"/>
    <dgm:cxn modelId="{DAA80EE9-E447-472E-BC9E-D50B6785E70C}" type="presParOf" srcId="{C57E6048-1143-47B5-9227-D8C41CC166D6}" destId="{4D733C09-AF61-41D9-945F-ECC804542F13}" srcOrd="9" destOrd="0" presId="urn:microsoft.com/office/officeart/2008/layout/LinedList"/>
    <dgm:cxn modelId="{BF5104A7-2C44-4633-99F3-412DE520ADA6}" type="presParOf" srcId="{4D733C09-AF61-41D9-945F-ECC804542F13}" destId="{091AB6FA-34C4-4BFA-A3E4-BD64A3812AC1}" srcOrd="0" destOrd="0" presId="urn:microsoft.com/office/officeart/2008/layout/LinedList"/>
    <dgm:cxn modelId="{234D675D-C805-4B00-8F83-E2536B25B044}" type="presParOf" srcId="{4D733C09-AF61-41D9-945F-ECC804542F13}" destId="{8DB31499-6F38-440E-BCAF-CDF3CA167829}" srcOrd="1" destOrd="0" presId="urn:microsoft.com/office/officeart/2008/layout/LinedList"/>
    <dgm:cxn modelId="{FF69C6AF-AC42-4726-8CE4-C0B5EDE6DEBA}" type="presParOf" srcId="{C57E6048-1143-47B5-9227-D8C41CC166D6}" destId="{7C1C3F84-5DC4-40DF-9B4F-528C23C86968}" srcOrd="10" destOrd="0" presId="urn:microsoft.com/office/officeart/2008/layout/LinedList"/>
    <dgm:cxn modelId="{BEB9394B-9C1B-45DC-A99F-E3F82851CB0E}" type="presParOf" srcId="{C57E6048-1143-47B5-9227-D8C41CC166D6}" destId="{01F9D392-D4A9-49B4-A5A0-307551CC979C}" srcOrd="11" destOrd="0" presId="urn:microsoft.com/office/officeart/2008/layout/LinedList"/>
    <dgm:cxn modelId="{333D15A4-3705-4765-9C65-F101E97B5AF8}" type="presParOf" srcId="{01F9D392-D4A9-49B4-A5A0-307551CC979C}" destId="{47F32740-6421-4146-9B52-60A19B8AA47D}" srcOrd="0" destOrd="0" presId="urn:microsoft.com/office/officeart/2008/layout/LinedList"/>
    <dgm:cxn modelId="{64FAC279-3FDA-4FAB-83E1-4CD0738868B0}" type="presParOf" srcId="{01F9D392-D4A9-49B4-A5A0-307551CC979C}" destId="{A490CEB7-B217-4529-B0D7-2256DCB529F6}" srcOrd="1" destOrd="0" presId="urn:microsoft.com/office/officeart/2008/layout/LinedList"/>
    <dgm:cxn modelId="{08FF23DD-B969-4EBF-9E66-EABF7494BCCF}" type="presParOf" srcId="{C57E6048-1143-47B5-9227-D8C41CC166D6}" destId="{D59687FD-597F-4A7F-BFCF-5B6CE7A32E50}" srcOrd="12" destOrd="0" presId="urn:microsoft.com/office/officeart/2008/layout/LinedList"/>
    <dgm:cxn modelId="{D3DB42EA-68F1-41C7-B68E-47904BE250C7}" type="presParOf" srcId="{C57E6048-1143-47B5-9227-D8C41CC166D6}" destId="{F02A9FE3-A662-4B0D-B292-C5913AA951CC}" srcOrd="13" destOrd="0" presId="urn:microsoft.com/office/officeart/2008/layout/LinedList"/>
    <dgm:cxn modelId="{44527D56-3660-4D8F-9026-9EC5579E94DF}" type="presParOf" srcId="{F02A9FE3-A662-4B0D-B292-C5913AA951CC}" destId="{0B23FB11-75A9-4966-9CE3-745BD1209937}" srcOrd="0" destOrd="0" presId="urn:microsoft.com/office/officeart/2008/layout/LinedList"/>
    <dgm:cxn modelId="{9EFDC94D-BFB2-4C98-8330-8093AAA56161}" type="presParOf" srcId="{F02A9FE3-A662-4B0D-B292-C5913AA951CC}" destId="{84F9C93E-D8D7-4E19-84F3-D555C40088A0}" srcOrd="1" destOrd="0" presId="urn:microsoft.com/office/officeart/2008/layout/LinedList"/>
    <dgm:cxn modelId="{AFD42A46-137B-43C1-9D1D-7D9340FE6104}" type="presParOf" srcId="{C57E6048-1143-47B5-9227-D8C41CC166D6}" destId="{18B2A1BB-B8F0-442D-9649-DD458E1EE143}" srcOrd="14" destOrd="0" presId="urn:microsoft.com/office/officeart/2008/layout/LinedList"/>
    <dgm:cxn modelId="{61849573-B43F-4481-844B-248889BE28F8}" type="presParOf" srcId="{C57E6048-1143-47B5-9227-D8C41CC166D6}" destId="{7E662095-5AB4-44F6-96A2-72A0AAD61FE9}" srcOrd="15" destOrd="0" presId="urn:microsoft.com/office/officeart/2008/layout/LinedList"/>
    <dgm:cxn modelId="{D017C7BC-B32A-4BAE-BB82-1DC9640A2026}" type="presParOf" srcId="{7E662095-5AB4-44F6-96A2-72A0AAD61FE9}" destId="{F8A0598B-F25B-4489-A29A-F870C4C967FD}" srcOrd="0" destOrd="0" presId="urn:microsoft.com/office/officeart/2008/layout/LinedList"/>
    <dgm:cxn modelId="{BFF7DCE9-395F-468B-99B7-79B8D513844B}" type="presParOf" srcId="{7E662095-5AB4-44F6-96A2-72A0AAD61FE9}" destId="{92061D51-908F-4B43-8F62-A163EB4E74CB}" srcOrd="1" destOrd="0" presId="urn:microsoft.com/office/officeart/2008/layout/LinedList"/>
    <dgm:cxn modelId="{03FA4BBF-28EA-47AF-A31F-CA6E34F6D3E4}" type="presParOf" srcId="{C57E6048-1143-47B5-9227-D8C41CC166D6}" destId="{A9198731-827D-4CFD-AFA7-0960F81A9949}" srcOrd="16" destOrd="0" presId="urn:microsoft.com/office/officeart/2008/layout/LinedList"/>
    <dgm:cxn modelId="{C4901FA2-9A2B-4692-A5DB-FA498CA62F3F}" type="presParOf" srcId="{C57E6048-1143-47B5-9227-D8C41CC166D6}" destId="{E2366A95-FFA1-473B-B88E-7792986FEA84}" srcOrd="17" destOrd="0" presId="urn:microsoft.com/office/officeart/2008/layout/LinedList"/>
    <dgm:cxn modelId="{CA2672BE-2AE6-4C19-BA7F-13A9E0E0EA75}" type="presParOf" srcId="{E2366A95-FFA1-473B-B88E-7792986FEA84}" destId="{64C1DB6B-264B-49EC-BC21-314447BF3200}" srcOrd="0" destOrd="0" presId="urn:microsoft.com/office/officeart/2008/layout/LinedList"/>
    <dgm:cxn modelId="{908B8A09-A696-40BC-ABF0-50CAB0EF30A1}" type="presParOf" srcId="{E2366A95-FFA1-473B-B88E-7792986FEA84}" destId="{C794D7FA-2DEB-4917-99DD-5588EDEFD18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167140-8FAE-46A9-987B-134D5C28AC95}" type="doc">
      <dgm:prSet loTypeId="urn:microsoft.com/office/officeart/2008/layout/Lin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BFCD3A30-8A7F-496D-AE7F-FBD1D272F6CA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Образование</a:t>
          </a:r>
          <a:r>
            <a:rPr lang="en-US" sz="1800" b="1" dirty="0">
              <a:solidFill>
                <a:srgbClr val="003300"/>
              </a:solidFill>
            </a:rPr>
            <a:t> </a:t>
          </a:r>
          <a:r>
            <a:rPr lang="ru-RU" sz="1800" b="1" dirty="0">
              <a:solidFill>
                <a:srgbClr val="003300"/>
              </a:solidFill>
            </a:rPr>
            <a:t>                                  </a:t>
          </a:r>
          <a:r>
            <a:rPr lang="en-US" sz="1800" b="1" dirty="0">
              <a:solidFill>
                <a:srgbClr val="003300"/>
              </a:solidFill>
            </a:rPr>
            <a:t>314 240</a:t>
          </a:r>
          <a:r>
            <a:rPr lang="ru-RU" sz="1800" b="1" dirty="0">
              <a:solidFill>
                <a:srgbClr val="003300"/>
              </a:solidFill>
            </a:rPr>
            <a:t> </a:t>
          </a:r>
        </a:p>
      </dgm:t>
    </dgm:pt>
    <dgm:pt modelId="{04FE3C46-E83B-40AC-A0E5-FE6F740E314A}" type="parTrans" cxnId="{74A61DD5-0B1B-42DD-B523-E4DA2A2E95CD}">
      <dgm:prSet/>
      <dgm:spPr/>
      <dgm:t>
        <a:bodyPr/>
        <a:lstStyle/>
        <a:p>
          <a:endParaRPr lang="ru-RU"/>
        </a:p>
      </dgm:t>
    </dgm:pt>
    <dgm:pt modelId="{2CD40099-8133-4BBE-BA01-65E0B4662C62}" type="sibTrans" cxnId="{74A61DD5-0B1B-42DD-B523-E4DA2A2E95CD}">
      <dgm:prSet/>
      <dgm:spPr/>
      <dgm:t>
        <a:bodyPr/>
        <a:lstStyle/>
        <a:p>
          <a:endParaRPr lang="ru-RU"/>
        </a:p>
      </dgm:t>
    </dgm:pt>
    <dgm:pt modelId="{B26E0734-7C79-45B2-B930-BC1C0CCB2F99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Национальная экономика                47 209 </a:t>
          </a:r>
        </a:p>
      </dgm:t>
    </dgm:pt>
    <dgm:pt modelId="{D10C8C6E-BB5A-47A1-81BA-0C14F79E37C7}" type="parTrans" cxnId="{688DE71A-1C35-4D1C-A275-A3DC8CDC1DCD}">
      <dgm:prSet/>
      <dgm:spPr/>
      <dgm:t>
        <a:bodyPr/>
        <a:lstStyle/>
        <a:p>
          <a:endParaRPr lang="ru-RU"/>
        </a:p>
      </dgm:t>
    </dgm:pt>
    <dgm:pt modelId="{267DA767-CFA0-4604-92C0-74376B0B7AB1}" type="sibTrans" cxnId="{688DE71A-1C35-4D1C-A275-A3DC8CDC1DCD}">
      <dgm:prSet/>
      <dgm:spPr/>
      <dgm:t>
        <a:bodyPr/>
        <a:lstStyle/>
        <a:p>
          <a:endParaRPr lang="ru-RU"/>
        </a:p>
      </dgm:t>
    </dgm:pt>
    <dgm:pt modelId="{9FCFC5F8-19FF-4A56-8D1D-670196CC6D33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Иные расходы  39 228 </a:t>
          </a:r>
        </a:p>
      </dgm:t>
    </dgm:pt>
    <dgm:pt modelId="{592D3B07-A494-4B09-9A07-EF0B26A31F68}" type="parTrans" cxnId="{FA4EFA98-1EDD-4D31-B956-BC7BCB2BC7FE}">
      <dgm:prSet/>
      <dgm:spPr/>
      <dgm:t>
        <a:bodyPr/>
        <a:lstStyle/>
        <a:p>
          <a:endParaRPr lang="ru-RU"/>
        </a:p>
      </dgm:t>
    </dgm:pt>
    <dgm:pt modelId="{0CC37B95-FB1D-422A-B809-69EF080B6883}" type="sibTrans" cxnId="{FA4EFA98-1EDD-4D31-B956-BC7BCB2BC7FE}">
      <dgm:prSet/>
      <dgm:spPr/>
      <dgm:t>
        <a:bodyPr/>
        <a:lstStyle/>
        <a:p>
          <a:endParaRPr lang="ru-RU"/>
        </a:p>
      </dgm:t>
    </dgm:pt>
    <dgm:pt modelId="{0D6E2F2F-9470-4C10-A302-F518A9447FD1}">
      <dgm:prSet custT="1"/>
      <dgm:spPr>
        <a:solidFill>
          <a:srgbClr val="85C27F"/>
        </a:solidFill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ЖКХ                                                                      78 256 </a:t>
          </a:r>
        </a:p>
      </dgm:t>
    </dgm:pt>
    <dgm:pt modelId="{6473A860-6083-4B03-95D5-4C70B8EEC68E}" type="parTrans" cxnId="{A77DD741-AFB3-4931-930B-291FA1467588}">
      <dgm:prSet/>
      <dgm:spPr/>
      <dgm:t>
        <a:bodyPr/>
        <a:lstStyle/>
        <a:p>
          <a:endParaRPr lang="ru-RU"/>
        </a:p>
      </dgm:t>
    </dgm:pt>
    <dgm:pt modelId="{79304DD6-F5A4-44CF-8B51-BB9315E623D9}" type="sibTrans" cxnId="{A77DD741-AFB3-4931-930B-291FA1467588}">
      <dgm:prSet/>
      <dgm:spPr/>
      <dgm:t>
        <a:bodyPr/>
        <a:lstStyle/>
        <a:p>
          <a:endParaRPr lang="ru-RU"/>
        </a:p>
      </dgm:t>
    </dgm:pt>
    <dgm:pt modelId="{790B434A-6631-4C25-A043-80B207B28DC9}">
      <dgm:prSet custT="1"/>
      <dgm:spPr>
        <a:solidFill>
          <a:srgbClr val="85C27F"/>
        </a:solidFill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Физическая культура и спорт         2 058 </a:t>
          </a:r>
        </a:p>
      </dgm:t>
    </dgm:pt>
    <dgm:pt modelId="{B5AAD2DC-745D-4B69-8E09-078B98C68F2D}" type="parTrans" cxnId="{60E59938-C2D5-447B-9E94-42205BD21761}">
      <dgm:prSet/>
      <dgm:spPr/>
      <dgm:t>
        <a:bodyPr/>
        <a:lstStyle/>
        <a:p>
          <a:endParaRPr lang="ru-RU"/>
        </a:p>
      </dgm:t>
    </dgm:pt>
    <dgm:pt modelId="{09EF76C8-C3B7-406C-833E-4467F371A627}" type="sibTrans" cxnId="{60E59938-C2D5-447B-9E94-42205BD21761}">
      <dgm:prSet/>
      <dgm:spPr/>
      <dgm:t>
        <a:bodyPr/>
        <a:lstStyle/>
        <a:p>
          <a:endParaRPr lang="ru-RU"/>
        </a:p>
      </dgm:t>
    </dgm:pt>
    <dgm:pt modelId="{57AD78D6-014E-4DB0-A4BE-F46B45ABFABB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Социальная политика                     12 345 </a:t>
          </a:r>
        </a:p>
      </dgm:t>
    </dgm:pt>
    <dgm:pt modelId="{F08BA14B-30F6-4A0F-A537-7ABAB91DFD3E}" type="parTrans" cxnId="{C6A7142A-86CB-4CCE-8F90-F42CF8CA2B10}">
      <dgm:prSet/>
      <dgm:spPr/>
      <dgm:t>
        <a:bodyPr/>
        <a:lstStyle/>
        <a:p>
          <a:endParaRPr lang="ru-RU"/>
        </a:p>
      </dgm:t>
    </dgm:pt>
    <dgm:pt modelId="{8E57EE51-D77A-4BAE-9369-E66AA3379285}" type="sibTrans" cxnId="{C6A7142A-86CB-4CCE-8F90-F42CF8CA2B10}">
      <dgm:prSet/>
      <dgm:spPr/>
      <dgm:t>
        <a:bodyPr/>
        <a:lstStyle/>
        <a:p>
          <a:endParaRPr lang="ru-RU"/>
        </a:p>
      </dgm:t>
    </dgm:pt>
    <dgm:pt modelId="{CBF54573-5A73-4496-8459-4E53EC00642C}">
      <dgm:prSet custT="1"/>
      <dgm:spPr>
        <a:solidFill>
          <a:srgbClr val="85C27F"/>
        </a:solidFill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Общегосударственные вопросы                                     74 435</a:t>
          </a:r>
        </a:p>
      </dgm:t>
    </dgm:pt>
    <dgm:pt modelId="{E2F2C9E5-50DC-4460-9589-2B6224311378}" type="parTrans" cxnId="{C034422F-5F37-4A82-83B8-A42E3B73D002}">
      <dgm:prSet/>
      <dgm:spPr/>
      <dgm:t>
        <a:bodyPr/>
        <a:lstStyle/>
        <a:p>
          <a:endParaRPr lang="ru-RU"/>
        </a:p>
      </dgm:t>
    </dgm:pt>
    <dgm:pt modelId="{90DF86C8-4364-4622-B0EC-0D29949B78BD}" type="sibTrans" cxnId="{C034422F-5F37-4A82-83B8-A42E3B73D002}">
      <dgm:prSet/>
      <dgm:spPr/>
      <dgm:t>
        <a:bodyPr/>
        <a:lstStyle/>
        <a:p>
          <a:endParaRPr lang="ru-RU"/>
        </a:p>
      </dgm:t>
    </dgm:pt>
    <dgm:pt modelId="{498E332D-684B-4F5F-A81B-507012DF1A95}">
      <dgm:prSet phldrT="[Текст]" custT="1"/>
      <dgm:spPr>
        <a:solidFill>
          <a:srgbClr val="85C27F"/>
        </a:solidFill>
        <a:sp3d prstMaterial="matte"/>
      </dgm:spPr>
      <dgm:t>
        <a:bodyPr/>
        <a:lstStyle/>
        <a:p>
          <a:pPr marL="180000"/>
          <a:r>
            <a:rPr lang="ru-RU" sz="1800" b="1" dirty="0">
              <a:solidFill>
                <a:srgbClr val="003300"/>
              </a:solidFill>
            </a:rPr>
            <a:t>Культура, кинематография            45 098 </a:t>
          </a:r>
        </a:p>
      </dgm:t>
    </dgm:pt>
    <dgm:pt modelId="{9287B59F-390E-4FE4-BEDC-3B61CD8641A5}" type="sibTrans" cxnId="{00678CA8-7591-4180-B8DE-67A493C34BC3}">
      <dgm:prSet/>
      <dgm:spPr/>
      <dgm:t>
        <a:bodyPr/>
        <a:lstStyle/>
        <a:p>
          <a:endParaRPr lang="ru-RU"/>
        </a:p>
      </dgm:t>
    </dgm:pt>
    <dgm:pt modelId="{0A923949-393E-4CDD-8B0E-58494D6B3F84}" type="parTrans" cxnId="{00678CA8-7591-4180-B8DE-67A493C34BC3}">
      <dgm:prSet/>
      <dgm:spPr/>
      <dgm:t>
        <a:bodyPr/>
        <a:lstStyle/>
        <a:p>
          <a:endParaRPr lang="ru-RU"/>
        </a:p>
      </dgm:t>
    </dgm:pt>
    <dgm:pt modelId="{C57E6048-1143-47B5-9227-D8C41CC166D6}" type="pres">
      <dgm:prSet presAssocID="{86167140-8FAE-46A9-987B-134D5C28AC95}" presName="vert0" presStyleCnt="0">
        <dgm:presLayoutVars>
          <dgm:dir/>
          <dgm:animOne val="branch"/>
          <dgm:animLvl val="lvl"/>
        </dgm:presLayoutVars>
      </dgm:prSet>
      <dgm:spPr/>
    </dgm:pt>
    <dgm:pt modelId="{728898EE-B622-47A1-A719-7278F45E9218}" type="pres">
      <dgm:prSet presAssocID="{BFCD3A30-8A7F-496D-AE7F-FBD1D272F6CA}" presName="thickLine" presStyleLbl="alignNode1" presStyleIdx="0" presStyleCnt="8"/>
      <dgm:spPr/>
    </dgm:pt>
    <dgm:pt modelId="{D188C5BE-E7FC-4AC1-B321-6B79A9A1C5E5}" type="pres">
      <dgm:prSet presAssocID="{BFCD3A30-8A7F-496D-AE7F-FBD1D272F6CA}" presName="horz1" presStyleCnt="0"/>
      <dgm:spPr/>
    </dgm:pt>
    <dgm:pt modelId="{F58D4900-D60B-4BAC-82A1-E1E490495CA1}" type="pres">
      <dgm:prSet presAssocID="{BFCD3A30-8A7F-496D-AE7F-FBD1D272F6CA}" presName="tx1" presStyleLbl="revTx" presStyleIdx="0" presStyleCnt="8"/>
      <dgm:spPr/>
    </dgm:pt>
    <dgm:pt modelId="{DC16C768-43E3-4C22-A331-28882F434676}" type="pres">
      <dgm:prSet presAssocID="{BFCD3A30-8A7F-496D-AE7F-FBD1D272F6CA}" presName="vert1" presStyleCnt="0"/>
      <dgm:spPr/>
    </dgm:pt>
    <dgm:pt modelId="{F2FCA6EB-D642-4366-B69B-32A8EE134264}" type="pres">
      <dgm:prSet presAssocID="{0D6E2F2F-9470-4C10-A302-F518A9447FD1}" presName="thickLine" presStyleLbl="alignNode1" presStyleIdx="1" presStyleCnt="8"/>
      <dgm:spPr/>
    </dgm:pt>
    <dgm:pt modelId="{07FC4333-2973-476D-99D0-FAFC60C28DAB}" type="pres">
      <dgm:prSet presAssocID="{0D6E2F2F-9470-4C10-A302-F518A9447FD1}" presName="horz1" presStyleCnt="0"/>
      <dgm:spPr/>
    </dgm:pt>
    <dgm:pt modelId="{F15936B9-2E37-40C9-98EF-8AB8B4C73EC8}" type="pres">
      <dgm:prSet presAssocID="{0D6E2F2F-9470-4C10-A302-F518A9447FD1}" presName="tx1" presStyleLbl="revTx" presStyleIdx="1" presStyleCnt="8"/>
      <dgm:spPr/>
    </dgm:pt>
    <dgm:pt modelId="{EC8762EF-FAD0-4F04-8A66-90EE340A9FAE}" type="pres">
      <dgm:prSet presAssocID="{0D6E2F2F-9470-4C10-A302-F518A9447FD1}" presName="vert1" presStyleCnt="0"/>
      <dgm:spPr/>
    </dgm:pt>
    <dgm:pt modelId="{C48C9814-6F02-46CF-8987-0C2BAB535216}" type="pres">
      <dgm:prSet presAssocID="{CBF54573-5A73-4496-8459-4E53EC00642C}" presName="thickLine" presStyleLbl="alignNode1" presStyleIdx="2" presStyleCnt="8"/>
      <dgm:spPr/>
    </dgm:pt>
    <dgm:pt modelId="{59BADD1C-0B53-4306-9C41-ECEE227EEB14}" type="pres">
      <dgm:prSet presAssocID="{CBF54573-5A73-4496-8459-4E53EC00642C}" presName="horz1" presStyleCnt="0"/>
      <dgm:spPr/>
    </dgm:pt>
    <dgm:pt modelId="{B4F481C1-1656-4E28-978A-AD97A479643C}" type="pres">
      <dgm:prSet presAssocID="{CBF54573-5A73-4496-8459-4E53EC00642C}" presName="tx1" presStyleLbl="revTx" presStyleIdx="2" presStyleCnt="8" custScaleY="140188"/>
      <dgm:spPr/>
    </dgm:pt>
    <dgm:pt modelId="{58A829C9-77BB-4A25-AD04-29F776770F68}" type="pres">
      <dgm:prSet presAssocID="{CBF54573-5A73-4496-8459-4E53EC00642C}" presName="vert1" presStyleCnt="0"/>
      <dgm:spPr/>
    </dgm:pt>
    <dgm:pt modelId="{2F86B6BD-E52A-44FE-9306-7E6CC0BC387C}" type="pres">
      <dgm:prSet presAssocID="{B26E0734-7C79-45B2-B930-BC1C0CCB2F99}" presName="thickLine" presStyleLbl="alignNode1" presStyleIdx="3" presStyleCnt="8"/>
      <dgm:spPr/>
    </dgm:pt>
    <dgm:pt modelId="{528EC127-63D0-4464-9D76-6A35708281E8}" type="pres">
      <dgm:prSet presAssocID="{B26E0734-7C79-45B2-B930-BC1C0CCB2F99}" presName="horz1" presStyleCnt="0"/>
      <dgm:spPr/>
    </dgm:pt>
    <dgm:pt modelId="{0F4D5B21-D3D6-43A2-B5F3-92ACAA3D68BE}" type="pres">
      <dgm:prSet presAssocID="{B26E0734-7C79-45B2-B930-BC1C0CCB2F99}" presName="tx1" presStyleLbl="revTx" presStyleIdx="3" presStyleCnt="8" custScaleY="128460" custLinFactNeighborX="961" custLinFactNeighborY="-359"/>
      <dgm:spPr/>
    </dgm:pt>
    <dgm:pt modelId="{1C5DD3F0-57CD-4DC3-8681-17CBECCB7144}" type="pres">
      <dgm:prSet presAssocID="{B26E0734-7C79-45B2-B930-BC1C0CCB2F99}" presName="vert1" presStyleCnt="0"/>
      <dgm:spPr/>
    </dgm:pt>
    <dgm:pt modelId="{47098759-CE04-41E0-BB20-6824D5F39892}" type="pres">
      <dgm:prSet presAssocID="{498E332D-684B-4F5F-A81B-507012DF1A95}" presName="thickLine" presStyleLbl="alignNode1" presStyleIdx="4" presStyleCnt="8"/>
      <dgm:spPr/>
    </dgm:pt>
    <dgm:pt modelId="{60E0F000-81E3-4B2E-B957-1FE6EC070134}" type="pres">
      <dgm:prSet presAssocID="{498E332D-684B-4F5F-A81B-507012DF1A95}" presName="horz1" presStyleCnt="0"/>
      <dgm:spPr/>
    </dgm:pt>
    <dgm:pt modelId="{787EAA01-5C6C-4B3A-B936-21E96B6AFE1B}" type="pres">
      <dgm:prSet presAssocID="{498E332D-684B-4F5F-A81B-507012DF1A95}" presName="tx1" presStyleLbl="revTx" presStyleIdx="4" presStyleCnt="8" custLinFactNeighborX="-1032" custLinFactNeighborY="-4527"/>
      <dgm:spPr/>
    </dgm:pt>
    <dgm:pt modelId="{4D92F705-7DFC-48AC-AD34-61FBE225D023}" type="pres">
      <dgm:prSet presAssocID="{498E332D-684B-4F5F-A81B-507012DF1A95}" presName="vert1" presStyleCnt="0"/>
      <dgm:spPr/>
    </dgm:pt>
    <dgm:pt modelId="{9FBAF412-5FFA-4C0F-86AA-2A2BE5EA2A38}" type="pres">
      <dgm:prSet presAssocID="{57AD78D6-014E-4DB0-A4BE-F46B45ABFABB}" presName="thickLine" presStyleLbl="alignNode1" presStyleIdx="5" presStyleCnt="8"/>
      <dgm:spPr/>
    </dgm:pt>
    <dgm:pt modelId="{447FABFB-5C2C-47C2-8A11-58A1A94B82D9}" type="pres">
      <dgm:prSet presAssocID="{57AD78D6-014E-4DB0-A4BE-F46B45ABFABB}" presName="horz1" presStyleCnt="0"/>
      <dgm:spPr/>
    </dgm:pt>
    <dgm:pt modelId="{65463BBC-D141-41D9-AA5A-26AC7F7DA00C}" type="pres">
      <dgm:prSet presAssocID="{57AD78D6-014E-4DB0-A4BE-F46B45ABFABB}" presName="tx1" presStyleLbl="revTx" presStyleIdx="5" presStyleCnt="8" custLinFactNeighborY="-15122"/>
      <dgm:spPr/>
    </dgm:pt>
    <dgm:pt modelId="{11DFE821-5B52-4895-816B-07336E9AC922}" type="pres">
      <dgm:prSet presAssocID="{57AD78D6-014E-4DB0-A4BE-F46B45ABFABB}" presName="vert1" presStyleCnt="0"/>
      <dgm:spPr/>
    </dgm:pt>
    <dgm:pt modelId="{50A100E8-42BB-4095-BB8D-3DD361E3E66E}" type="pres">
      <dgm:prSet presAssocID="{790B434A-6631-4C25-A043-80B207B28DC9}" presName="thickLine" presStyleLbl="alignNode1" presStyleIdx="6" presStyleCnt="8"/>
      <dgm:spPr/>
    </dgm:pt>
    <dgm:pt modelId="{32FA8A1E-9833-4658-B0DE-AAA35F07F14B}" type="pres">
      <dgm:prSet presAssocID="{790B434A-6631-4C25-A043-80B207B28DC9}" presName="horz1" presStyleCnt="0"/>
      <dgm:spPr/>
    </dgm:pt>
    <dgm:pt modelId="{EB07619C-6276-47C8-89CC-C9EBB9391DC7}" type="pres">
      <dgm:prSet presAssocID="{790B434A-6631-4C25-A043-80B207B28DC9}" presName="tx1" presStyleLbl="revTx" presStyleIdx="6" presStyleCnt="8" custLinFactNeighborY="-14973"/>
      <dgm:spPr/>
    </dgm:pt>
    <dgm:pt modelId="{B3D19484-AFED-417C-823E-2DAB8BC0EDF0}" type="pres">
      <dgm:prSet presAssocID="{790B434A-6631-4C25-A043-80B207B28DC9}" presName="vert1" presStyleCnt="0"/>
      <dgm:spPr/>
    </dgm:pt>
    <dgm:pt modelId="{D59687FD-597F-4A7F-BFCF-5B6CE7A32E50}" type="pres">
      <dgm:prSet presAssocID="{9FCFC5F8-19FF-4A56-8D1D-670196CC6D33}" presName="thickLine" presStyleLbl="alignNode1" presStyleIdx="7" presStyleCnt="8"/>
      <dgm:spPr/>
    </dgm:pt>
    <dgm:pt modelId="{F02A9FE3-A662-4B0D-B292-C5913AA951CC}" type="pres">
      <dgm:prSet presAssocID="{9FCFC5F8-19FF-4A56-8D1D-670196CC6D33}" presName="horz1" presStyleCnt="0"/>
      <dgm:spPr/>
    </dgm:pt>
    <dgm:pt modelId="{0B23FB11-75A9-4966-9CE3-745BD1209937}" type="pres">
      <dgm:prSet presAssocID="{9FCFC5F8-19FF-4A56-8D1D-670196CC6D33}" presName="tx1" presStyleLbl="revTx" presStyleIdx="7" presStyleCnt="8" custLinFactNeighborY="-14973"/>
      <dgm:spPr/>
    </dgm:pt>
    <dgm:pt modelId="{84F9C93E-D8D7-4E19-84F3-D555C40088A0}" type="pres">
      <dgm:prSet presAssocID="{9FCFC5F8-19FF-4A56-8D1D-670196CC6D33}" presName="vert1" presStyleCnt="0"/>
      <dgm:spPr/>
    </dgm:pt>
  </dgm:ptLst>
  <dgm:cxnLst>
    <dgm:cxn modelId="{688DE71A-1C35-4D1C-A275-A3DC8CDC1DCD}" srcId="{86167140-8FAE-46A9-987B-134D5C28AC95}" destId="{B26E0734-7C79-45B2-B930-BC1C0CCB2F99}" srcOrd="3" destOrd="0" parTransId="{D10C8C6E-BB5A-47A1-81BA-0C14F79E37C7}" sibTransId="{267DA767-CFA0-4604-92C0-74376B0B7AB1}"/>
    <dgm:cxn modelId="{C6A7142A-86CB-4CCE-8F90-F42CF8CA2B10}" srcId="{86167140-8FAE-46A9-987B-134D5C28AC95}" destId="{57AD78D6-014E-4DB0-A4BE-F46B45ABFABB}" srcOrd="5" destOrd="0" parTransId="{F08BA14B-30F6-4A0F-A537-7ABAB91DFD3E}" sibTransId="{8E57EE51-D77A-4BAE-9369-E66AA3379285}"/>
    <dgm:cxn modelId="{C034422F-5F37-4A82-83B8-A42E3B73D002}" srcId="{86167140-8FAE-46A9-987B-134D5C28AC95}" destId="{CBF54573-5A73-4496-8459-4E53EC00642C}" srcOrd="2" destOrd="0" parTransId="{E2F2C9E5-50DC-4460-9589-2B6224311378}" sibTransId="{90DF86C8-4364-4622-B0EC-0D29949B78BD}"/>
    <dgm:cxn modelId="{7C132B38-A86A-4461-BD4B-A69CCAC28CA6}" type="presOf" srcId="{BFCD3A30-8A7F-496D-AE7F-FBD1D272F6CA}" destId="{F58D4900-D60B-4BAC-82A1-E1E490495CA1}" srcOrd="0" destOrd="0" presId="urn:microsoft.com/office/officeart/2008/layout/LinedList"/>
    <dgm:cxn modelId="{379D6138-C88A-4F6F-B563-37B72EEDC92A}" type="presOf" srcId="{790B434A-6631-4C25-A043-80B207B28DC9}" destId="{EB07619C-6276-47C8-89CC-C9EBB9391DC7}" srcOrd="0" destOrd="0" presId="urn:microsoft.com/office/officeart/2008/layout/LinedList"/>
    <dgm:cxn modelId="{60E59938-C2D5-447B-9E94-42205BD21761}" srcId="{86167140-8FAE-46A9-987B-134D5C28AC95}" destId="{790B434A-6631-4C25-A043-80B207B28DC9}" srcOrd="6" destOrd="0" parTransId="{B5AAD2DC-745D-4B69-8E09-078B98C68F2D}" sibTransId="{09EF76C8-C3B7-406C-833E-4467F371A627}"/>
    <dgm:cxn modelId="{A77DD741-AFB3-4931-930B-291FA1467588}" srcId="{86167140-8FAE-46A9-987B-134D5C28AC95}" destId="{0D6E2F2F-9470-4C10-A302-F518A9447FD1}" srcOrd="1" destOrd="0" parTransId="{6473A860-6083-4B03-95D5-4C70B8EEC68E}" sibTransId="{79304DD6-F5A4-44CF-8B51-BB9315E623D9}"/>
    <dgm:cxn modelId="{FA4EFA98-1EDD-4D31-B956-BC7BCB2BC7FE}" srcId="{86167140-8FAE-46A9-987B-134D5C28AC95}" destId="{9FCFC5F8-19FF-4A56-8D1D-670196CC6D33}" srcOrd="7" destOrd="0" parTransId="{592D3B07-A494-4B09-9A07-EF0B26A31F68}" sibTransId="{0CC37B95-FB1D-422A-B809-69EF080B6883}"/>
    <dgm:cxn modelId="{FFB78A99-E693-4965-A5F1-6E706402688E}" type="presOf" srcId="{0D6E2F2F-9470-4C10-A302-F518A9447FD1}" destId="{F15936B9-2E37-40C9-98EF-8AB8B4C73EC8}" srcOrd="0" destOrd="0" presId="urn:microsoft.com/office/officeart/2008/layout/LinedList"/>
    <dgm:cxn modelId="{447683A4-D681-48FA-9439-369972DC0B53}" type="presOf" srcId="{9FCFC5F8-19FF-4A56-8D1D-670196CC6D33}" destId="{0B23FB11-75A9-4966-9CE3-745BD1209937}" srcOrd="0" destOrd="0" presId="urn:microsoft.com/office/officeart/2008/layout/LinedList"/>
    <dgm:cxn modelId="{00678CA8-7591-4180-B8DE-67A493C34BC3}" srcId="{86167140-8FAE-46A9-987B-134D5C28AC95}" destId="{498E332D-684B-4F5F-A81B-507012DF1A95}" srcOrd="4" destOrd="0" parTransId="{0A923949-393E-4CDD-8B0E-58494D6B3F84}" sibTransId="{9287B59F-390E-4FE4-BEDC-3B61CD8641A5}"/>
    <dgm:cxn modelId="{711043AD-9875-4FDC-B55F-10E671611F25}" type="presOf" srcId="{57AD78D6-014E-4DB0-A4BE-F46B45ABFABB}" destId="{65463BBC-D141-41D9-AA5A-26AC7F7DA00C}" srcOrd="0" destOrd="0" presId="urn:microsoft.com/office/officeart/2008/layout/LinedList"/>
    <dgm:cxn modelId="{D6F3BAB8-E41F-4AC9-861A-C9607FDB7F12}" type="presOf" srcId="{B26E0734-7C79-45B2-B930-BC1C0CCB2F99}" destId="{0F4D5B21-D3D6-43A2-B5F3-92ACAA3D68BE}" srcOrd="0" destOrd="0" presId="urn:microsoft.com/office/officeart/2008/layout/LinedList"/>
    <dgm:cxn modelId="{7BD8BAC6-12E9-460E-A339-DB4981A15B58}" type="presOf" srcId="{86167140-8FAE-46A9-987B-134D5C28AC95}" destId="{C57E6048-1143-47B5-9227-D8C41CC166D6}" srcOrd="0" destOrd="0" presId="urn:microsoft.com/office/officeart/2008/layout/LinedList"/>
    <dgm:cxn modelId="{EE31C9C9-8AE8-45C9-8F8E-50AEF655EBB1}" type="presOf" srcId="{498E332D-684B-4F5F-A81B-507012DF1A95}" destId="{787EAA01-5C6C-4B3A-B936-21E96B6AFE1B}" srcOrd="0" destOrd="0" presId="urn:microsoft.com/office/officeart/2008/layout/LinedList"/>
    <dgm:cxn modelId="{74A61DD5-0B1B-42DD-B523-E4DA2A2E95CD}" srcId="{86167140-8FAE-46A9-987B-134D5C28AC95}" destId="{BFCD3A30-8A7F-496D-AE7F-FBD1D272F6CA}" srcOrd="0" destOrd="0" parTransId="{04FE3C46-E83B-40AC-A0E5-FE6F740E314A}" sibTransId="{2CD40099-8133-4BBE-BA01-65E0B4662C62}"/>
    <dgm:cxn modelId="{70DA77F6-2FFC-4382-BFAE-10876D1B95DC}" type="presOf" srcId="{CBF54573-5A73-4496-8459-4E53EC00642C}" destId="{B4F481C1-1656-4E28-978A-AD97A479643C}" srcOrd="0" destOrd="0" presId="urn:microsoft.com/office/officeart/2008/layout/LinedList"/>
    <dgm:cxn modelId="{FFC1DDD7-5FD7-41E1-8991-631762086F6F}" type="presParOf" srcId="{C57E6048-1143-47B5-9227-D8C41CC166D6}" destId="{728898EE-B622-47A1-A719-7278F45E9218}" srcOrd="0" destOrd="0" presId="urn:microsoft.com/office/officeart/2008/layout/LinedList"/>
    <dgm:cxn modelId="{2F28F8F4-2C26-45C5-B27B-6C899113FCFA}" type="presParOf" srcId="{C57E6048-1143-47B5-9227-D8C41CC166D6}" destId="{D188C5BE-E7FC-4AC1-B321-6B79A9A1C5E5}" srcOrd="1" destOrd="0" presId="urn:microsoft.com/office/officeart/2008/layout/LinedList"/>
    <dgm:cxn modelId="{3D808B0E-D8F1-4EFE-964C-1C4DD8D5E24C}" type="presParOf" srcId="{D188C5BE-E7FC-4AC1-B321-6B79A9A1C5E5}" destId="{F58D4900-D60B-4BAC-82A1-E1E490495CA1}" srcOrd="0" destOrd="0" presId="urn:microsoft.com/office/officeart/2008/layout/LinedList"/>
    <dgm:cxn modelId="{C341D7AF-F676-4579-8387-A25961128494}" type="presParOf" srcId="{D188C5BE-E7FC-4AC1-B321-6B79A9A1C5E5}" destId="{DC16C768-43E3-4C22-A331-28882F434676}" srcOrd="1" destOrd="0" presId="urn:microsoft.com/office/officeart/2008/layout/LinedList"/>
    <dgm:cxn modelId="{00F4515E-FFED-4835-85D6-4F4B7184B15E}" type="presParOf" srcId="{C57E6048-1143-47B5-9227-D8C41CC166D6}" destId="{F2FCA6EB-D642-4366-B69B-32A8EE134264}" srcOrd="2" destOrd="0" presId="urn:microsoft.com/office/officeart/2008/layout/LinedList"/>
    <dgm:cxn modelId="{EDBAFA78-7A43-4D37-822F-DC199FDA1477}" type="presParOf" srcId="{C57E6048-1143-47B5-9227-D8C41CC166D6}" destId="{07FC4333-2973-476D-99D0-FAFC60C28DAB}" srcOrd="3" destOrd="0" presId="urn:microsoft.com/office/officeart/2008/layout/LinedList"/>
    <dgm:cxn modelId="{89E2E288-46CB-4B37-BEC8-71BED5734642}" type="presParOf" srcId="{07FC4333-2973-476D-99D0-FAFC60C28DAB}" destId="{F15936B9-2E37-40C9-98EF-8AB8B4C73EC8}" srcOrd="0" destOrd="0" presId="urn:microsoft.com/office/officeart/2008/layout/LinedList"/>
    <dgm:cxn modelId="{9CCC7480-0E94-429B-810E-7EB7B6CA978E}" type="presParOf" srcId="{07FC4333-2973-476D-99D0-FAFC60C28DAB}" destId="{EC8762EF-FAD0-4F04-8A66-90EE340A9FAE}" srcOrd="1" destOrd="0" presId="urn:microsoft.com/office/officeart/2008/layout/LinedList"/>
    <dgm:cxn modelId="{C29C82C1-FEC5-4080-A2E3-C41D4C31DE08}" type="presParOf" srcId="{C57E6048-1143-47B5-9227-D8C41CC166D6}" destId="{C48C9814-6F02-46CF-8987-0C2BAB535216}" srcOrd="4" destOrd="0" presId="urn:microsoft.com/office/officeart/2008/layout/LinedList"/>
    <dgm:cxn modelId="{59556185-2A18-4130-B42E-19A9C8ADEEAC}" type="presParOf" srcId="{C57E6048-1143-47B5-9227-D8C41CC166D6}" destId="{59BADD1C-0B53-4306-9C41-ECEE227EEB14}" srcOrd="5" destOrd="0" presId="urn:microsoft.com/office/officeart/2008/layout/LinedList"/>
    <dgm:cxn modelId="{69C87DBC-6866-4AA9-AE79-5AF87672FF9C}" type="presParOf" srcId="{59BADD1C-0B53-4306-9C41-ECEE227EEB14}" destId="{B4F481C1-1656-4E28-978A-AD97A479643C}" srcOrd="0" destOrd="0" presId="urn:microsoft.com/office/officeart/2008/layout/LinedList"/>
    <dgm:cxn modelId="{61F34FE6-89DA-4875-B470-A51375BF8846}" type="presParOf" srcId="{59BADD1C-0B53-4306-9C41-ECEE227EEB14}" destId="{58A829C9-77BB-4A25-AD04-29F776770F68}" srcOrd="1" destOrd="0" presId="urn:microsoft.com/office/officeart/2008/layout/LinedList"/>
    <dgm:cxn modelId="{A0377BB4-E5AC-4CD6-A470-2AB986EE4F11}" type="presParOf" srcId="{C57E6048-1143-47B5-9227-D8C41CC166D6}" destId="{2F86B6BD-E52A-44FE-9306-7E6CC0BC387C}" srcOrd="6" destOrd="0" presId="urn:microsoft.com/office/officeart/2008/layout/LinedList"/>
    <dgm:cxn modelId="{01D3FDA8-868B-408D-B58B-7327C3721C77}" type="presParOf" srcId="{C57E6048-1143-47B5-9227-D8C41CC166D6}" destId="{528EC127-63D0-4464-9D76-6A35708281E8}" srcOrd="7" destOrd="0" presId="urn:microsoft.com/office/officeart/2008/layout/LinedList"/>
    <dgm:cxn modelId="{D06188C0-79F8-4D64-9C20-05387972FB57}" type="presParOf" srcId="{528EC127-63D0-4464-9D76-6A35708281E8}" destId="{0F4D5B21-D3D6-43A2-B5F3-92ACAA3D68BE}" srcOrd="0" destOrd="0" presId="urn:microsoft.com/office/officeart/2008/layout/LinedList"/>
    <dgm:cxn modelId="{0400695A-6BA8-45BF-A37D-EF00E4741FD4}" type="presParOf" srcId="{528EC127-63D0-4464-9D76-6A35708281E8}" destId="{1C5DD3F0-57CD-4DC3-8681-17CBECCB7144}" srcOrd="1" destOrd="0" presId="urn:microsoft.com/office/officeart/2008/layout/LinedList"/>
    <dgm:cxn modelId="{3DD88B3A-BCA6-4B3F-82E7-E84AAE3F7516}" type="presParOf" srcId="{C57E6048-1143-47B5-9227-D8C41CC166D6}" destId="{47098759-CE04-41E0-BB20-6824D5F39892}" srcOrd="8" destOrd="0" presId="urn:microsoft.com/office/officeart/2008/layout/LinedList"/>
    <dgm:cxn modelId="{F5797BF9-3E22-49E0-A82F-967462E3477C}" type="presParOf" srcId="{C57E6048-1143-47B5-9227-D8C41CC166D6}" destId="{60E0F000-81E3-4B2E-B957-1FE6EC070134}" srcOrd="9" destOrd="0" presId="urn:microsoft.com/office/officeart/2008/layout/LinedList"/>
    <dgm:cxn modelId="{14BDE652-4E1B-4DF8-85B5-2B63DBE1B3CD}" type="presParOf" srcId="{60E0F000-81E3-4B2E-B957-1FE6EC070134}" destId="{787EAA01-5C6C-4B3A-B936-21E96B6AFE1B}" srcOrd="0" destOrd="0" presId="urn:microsoft.com/office/officeart/2008/layout/LinedList"/>
    <dgm:cxn modelId="{0FBEA1C9-C410-4C6E-A2BF-16FD7ACC5A6C}" type="presParOf" srcId="{60E0F000-81E3-4B2E-B957-1FE6EC070134}" destId="{4D92F705-7DFC-48AC-AD34-61FBE225D023}" srcOrd="1" destOrd="0" presId="urn:microsoft.com/office/officeart/2008/layout/LinedList"/>
    <dgm:cxn modelId="{3842BECF-FE63-4D38-BB59-1C7F99948824}" type="presParOf" srcId="{C57E6048-1143-47B5-9227-D8C41CC166D6}" destId="{9FBAF412-5FFA-4C0F-86AA-2A2BE5EA2A38}" srcOrd="10" destOrd="0" presId="urn:microsoft.com/office/officeart/2008/layout/LinedList"/>
    <dgm:cxn modelId="{DE64265E-4EAE-4382-A968-F8F3B223B193}" type="presParOf" srcId="{C57E6048-1143-47B5-9227-D8C41CC166D6}" destId="{447FABFB-5C2C-47C2-8A11-58A1A94B82D9}" srcOrd="11" destOrd="0" presId="urn:microsoft.com/office/officeart/2008/layout/LinedList"/>
    <dgm:cxn modelId="{47E7AF74-D06C-4C72-A73D-261DDFFC7D43}" type="presParOf" srcId="{447FABFB-5C2C-47C2-8A11-58A1A94B82D9}" destId="{65463BBC-D141-41D9-AA5A-26AC7F7DA00C}" srcOrd="0" destOrd="0" presId="urn:microsoft.com/office/officeart/2008/layout/LinedList"/>
    <dgm:cxn modelId="{D0AD042F-620A-4D00-8C3F-6C80612F1C79}" type="presParOf" srcId="{447FABFB-5C2C-47C2-8A11-58A1A94B82D9}" destId="{11DFE821-5B52-4895-816B-07336E9AC922}" srcOrd="1" destOrd="0" presId="urn:microsoft.com/office/officeart/2008/layout/LinedList"/>
    <dgm:cxn modelId="{0AAADF52-357A-4DD5-BD4B-3C1A7BCA9E24}" type="presParOf" srcId="{C57E6048-1143-47B5-9227-D8C41CC166D6}" destId="{50A100E8-42BB-4095-BB8D-3DD361E3E66E}" srcOrd="12" destOrd="0" presId="urn:microsoft.com/office/officeart/2008/layout/LinedList"/>
    <dgm:cxn modelId="{26716BFC-6F88-4DA5-B67E-93EDA67CA083}" type="presParOf" srcId="{C57E6048-1143-47B5-9227-D8C41CC166D6}" destId="{32FA8A1E-9833-4658-B0DE-AAA35F07F14B}" srcOrd="13" destOrd="0" presId="urn:microsoft.com/office/officeart/2008/layout/LinedList"/>
    <dgm:cxn modelId="{97044D75-F8C5-4EC3-87EC-39BBB5DE6D4E}" type="presParOf" srcId="{32FA8A1E-9833-4658-B0DE-AAA35F07F14B}" destId="{EB07619C-6276-47C8-89CC-C9EBB9391DC7}" srcOrd="0" destOrd="0" presId="urn:microsoft.com/office/officeart/2008/layout/LinedList"/>
    <dgm:cxn modelId="{E4956B00-C923-4219-9655-96742F60E7D9}" type="presParOf" srcId="{32FA8A1E-9833-4658-B0DE-AAA35F07F14B}" destId="{B3D19484-AFED-417C-823E-2DAB8BC0EDF0}" srcOrd="1" destOrd="0" presId="urn:microsoft.com/office/officeart/2008/layout/LinedList"/>
    <dgm:cxn modelId="{08FF23DD-B969-4EBF-9E66-EABF7494BCCF}" type="presParOf" srcId="{C57E6048-1143-47B5-9227-D8C41CC166D6}" destId="{D59687FD-597F-4A7F-BFCF-5B6CE7A32E50}" srcOrd="14" destOrd="0" presId="urn:microsoft.com/office/officeart/2008/layout/LinedList"/>
    <dgm:cxn modelId="{D3DB42EA-68F1-41C7-B68E-47904BE250C7}" type="presParOf" srcId="{C57E6048-1143-47B5-9227-D8C41CC166D6}" destId="{F02A9FE3-A662-4B0D-B292-C5913AA951CC}" srcOrd="15" destOrd="0" presId="urn:microsoft.com/office/officeart/2008/layout/LinedList"/>
    <dgm:cxn modelId="{44527D56-3660-4D8F-9026-9EC5579E94DF}" type="presParOf" srcId="{F02A9FE3-A662-4B0D-B292-C5913AA951CC}" destId="{0B23FB11-75A9-4966-9CE3-745BD1209937}" srcOrd="0" destOrd="0" presId="urn:microsoft.com/office/officeart/2008/layout/LinedList"/>
    <dgm:cxn modelId="{9EFDC94D-BFB2-4C98-8330-8093AAA56161}" type="presParOf" srcId="{F02A9FE3-A662-4B0D-B292-C5913AA951CC}" destId="{84F9C93E-D8D7-4E19-84F3-D555C40088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FE9B28-AB8F-434E-A4A9-F0A07FE7A9C2}" type="doc">
      <dgm:prSet loTypeId="urn:microsoft.com/office/officeart/2005/8/layout/radial2" loCatId="relationship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66931743-8F31-4E63-A6D5-E6A4F34431BC}">
      <dgm:prSet phldrT="[Текст]" custT="1"/>
      <dgm:spPr>
        <a:solidFill>
          <a:srgbClr val="85C27F"/>
        </a:solidFill>
      </dgm:spPr>
      <dgm:t>
        <a:bodyPr/>
        <a:lstStyle/>
        <a:p>
          <a:r>
            <a:rPr lang="ru-RU" sz="2300" b="1" dirty="0">
              <a:solidFill>
                <a:srgbClr val="003300"/>
              </a:solidFill>
              <a:latin typeface="+mn-lt"/>
              <a:cs typeface="Calibri" panose="020F0502020204030204" pitchFamily="34" charset="0"/>
            </a:rPr>
            <a:t>Семейный </a:t>
          </a:r>
          <a:r>
            <a:rPr lang="ru-RU" sz="2300" b="0" dirty="0">
              <a:solidFill>
                <a:srgbClr val="003300"/>
              </a:solidFill>
              <a:latin typeface="+mn-lt"/>
              <a:cs typeface="Calibri" panose="020F0502020204030204" pitchFamily="34" charset="0"/>
            </a:rPr>
            <a:t>бюджет</a:t>
          </a:r>
        </a:p>
      </dgm:t>
    </dgm:pt>
    <dgm:pt modelId="{C89CC652-7ABF-4129-920A-7540900C7247}" type="parTrans" cxnId="{493DBCA4-D765-4EFC-BF12-00260811B5AC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16A2D926-1861-4950-8DCE-3CA7B019EF95}" type="sibTrans" cxnId="{493DBCA4-D765-4EFC-BF12-00260811B5AC}">
      <dgm:prSet/>
      <dgm:spPr/>
      <dgm:t>
        <a:bodyPr/>
        <a:lstStyle/>
        <a:p>
          <a:endParaRPr lang="ru-RU"/>
        </a:p>
      </dgm:t>
    </dgm:pt>
    <dgm:pt modelId="{7D203FC5-11EE-4D98-B244-E86D11EE3067}">
      <dgm:prSet phldrT="[Текст]"/>
      <dgm:spPr/>
      <dgm:t>
        <a:bodyPr/>
        <a:lstStyle/>
        <a:p>
          <a:endParaRPr lang="ru-RU" dirty="0"/>
        </a:p>
      </dgm:t>
    </dgm:pt>
    <dgm:pt modelId="{B5EE73DB-D6D2-4ED2-BA19-456A20ED8499}" type="parTrans" cxnId="{E9C9705E-B0F2-4268-8B62-6EADF7ECB9D2}">
      <dgm:prSet/>
      <dgm:spPr/>
      <dgm:t>
        <a:bodyPr/>
        <a:lstStyle/>
        <a:p>
          <a:endParaRPr lang="ru-RU"/>
        </a:p>
      </dgm:t>
    </dgm:pt>
    <dgm:pt modelId="{2C4083EB-5D1E-4C89-8314-AF164E19E081}" type="sibTrans" cxnId="{E9C9705E-B0F2-4268-8B62-6EADF7ECB9D2}">
      <dgm:prSet/>
      <dgm:spPr/>
      <dgm:t>
        <a:bodyPr/>
        <a:lstStyle/>
        <a:p>
          <a:endParaRPr lang="ru-RU"/>
        </a:p>
      </dgm:t>
    </dgm:pt>
    <dgm:pt modelId="{4FD103E8-A9D1-4B44-8B0F-3D18F3C321F2}">
      <dgm:prSet phldrT="[Текст]" custT="1"/>
      <dgm:spPr>
        <a:solidFill>
          <a:srgbClr val="85C27F"/>
        </a:solidFill>
      </dgm:spPr>
      <dgm:t>
        <a:bodyPr/>
        <a:lstStyle/>
        <a:p>
          <a:r>
            <a:rPr lang="ru-RU" sz="2300" b="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Бюджеты</a:t>
          </a:r>
          <a:r>
            <a:rPr lang="ru-RU" sz="2300" b="1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 публичных образований</a:t>
          </a:r>
          <a:endParaRPr lang="ru-RU" sz="2300" b="1" dirty="0">
            <a:solidFill>
              <a:srgbClr val="003300"/>
            </a:solidFill>
            <a:latin typeface="+mn-lt"/>
          </a:endParaRPr>
        </a:p>
      </dgm:t>
    </dgm:pt>
    <dgm:pt modelId="{ACDC40C6-9F09-4EF8-A457-E9E9EFDEA700}" type="parTrans" cxnId="{F60DBEE7-B99F-4998-8971-98D7673EED5B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3BC4C9B5-D168-43A6-95CF-8FC11965D73C}" type="sibTrans" cxnId="{F60DBEE7-B99F-4998-8971-98D7673EED5B}">
      <dgm:prSet/>
      <dgm:spPr/>
      <dgm:t>
        <a:bodyPr/>
        <a:lstStyle/>
        <a:p>
          <a:endParaRPr lang="ru-RU"/>
        </a:p>
      </dgm:t>
    </dgm:pt>
    <dgm:pt modelId="{2FDA54FE-DE77-41FF-B912-50AE0E560755}">
      <dgm:prSet phldrT="[Текст]" custT="1"/>
      <dgm:spPr>
        <a:solidFill>
          <a:srgbClr val="85C27F"/>
        </a:solidFill>
      </dgm:spPr>
      <dgm:t>
        <a:bodyPr/>
        <a:lstStyle/>
        <a:p>
          <a:r>
            <a:rPr lang="ru-RU" sz="2300" b="1" dirty="0">
              <a:solidFill>
                <a:srgbClr val="003300"/>
              </a:solidFill>
              <a:latin typeface="+mn-lt"/>
            </a:rPr>
            <a:t>Субъектов РФ</a:t>
          </a:r>
        </a:p>
      </dgm:t>
    </dgm:pt>
    <dgm:pt modelId="{6FE922D0-7D56-4983-B1D1-C12D9978DE2A}" type="parTrans" cxnId="{D80D7AFC-48DA-4E60-A73F-DB5AFE1CC2D0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5CC36F9C-ACF5-4534-85DA-63C6AD094958}" type="sibTrans" cxnId="{D80D7AFC-48DA-4E60-A73F-DB5AFE1CC2D0}">
      <dgm:prSet/>
      <dgm:spPr/>
      <dgm:t>
        <a:bodyPr/>
        <a:lstStyle/>
        <a:p>
          <a:endParaRPr lang="ru-RU"/>
        </a:p>
      </dgm:t>
    </dgm:pt>
    <dgm:pt modelId="{D26F3AA5-1DE1-4078-B2A8-31EE3A7B848F}">
      <dgm:prSet phldrT="[Текст]" custT="1"/>
      <dgm:spPr>
        <a:solidFill>
          <a:srgbClr val="85C27F"/>
        </a:solidFill>
      </dgm:spPr>
      <dgm:t>
        <a:bodyPr/>
        <a:lstStyle/>
        <a:p>
          <a:r>
            <a:rPr lang="ru-RU" sz="2300" b="1" dirty="0">
              <a:solidFill>
                <a:srgbClr val="003300"/>
              </a:solidFill>
              <a:latin typeface="+mn-lt"/>
            </a:rPr>
            <a:t>Муниципальных образований</a:t>
          </a:r>
        </a:p>
      </dgm:t>
    </dgm:pt>
    <dgm:pt modelId="{940B65BA-799B-4137-B52E-828985B96E0C}" type="parTrans" cxnId="{8FCEE38B-4E00-4920-8121-24EC9EA62D54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9ABF1359-EB10-4C05-9208-6DE865591A2A}" type="sibTrans" cxnId="{8FCEE38B-4E00-4920-8121-24EC9EA62D54}">
      <dgm:prSet/>
      <dgm:spPr/>
      <dgm:t>
        <a:bodyPr/>
        <a:lstStyle/>
        <a:p>
          <a:endParaRPr lang="ru-RU"/>
        </a:p>
      </dgm:t>
    </dgm:pt>
    <dgm:pt modelId="{81524522-011D-4AED-BCA7-1EA51459874A}">
      <dgm:prSet custT="1"/>
      <dgm:spPr>
        <a:solidFill>
          <a:srgbClr val="85C27F"/>
        </a:solidFill>
      </dgm:spPr>
      <dgm:t>
        <a:bodyPr/>
        <a:lstStyle/>
        <a:p>
          <a:r>
            <a:rPr lang="ru-RU" sz="2300" b="1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Российской Федерации </a:t>
          </a:r>
          <a:endParaRPr lang="ru-RU" sz="2300" b="1" dirty="0">
            <a:solidFill>
              <a:srgbClr val="003300"/>
            </a:solidFill>
            <a:latin typeface="+mn-lt"/>
          </a:endParaRPr>
        </a:p>
      </dgm:t>
    </dgm:pt>
    <dgm:pt modelId="{52B6ECE5-C048-4EF9-920F-90ABD3A325DE}" type="parTrans" cxnId="{C68676F4-8BC3-42AE-ACC3-0335C24F29B3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4B68B223-F7EA-4E31-B781-86048E486124}" type="sibTrans" cxnId="{C68676F4-8BC3-42AE-ACC3-0335C24F29B3}">
      <dgm:prSet/>
      <dgm:spPr/>
      <dgm:t>
        <a:bodyPr/>
        <a:lstStyle/>
        <a:p>
          <a:endParaRPr lang="ru-RU"/>
        </a:p>
      </dgm:t>
    </dgm:pt>
    <dgm:pt modelId="{E3477AD0-BD53-44AF-A5C2-FAEC7F0E1256}">
      <dgm:prSet custT="1"/>
      <dgm:spPr>
        <a:solidFill>
          <a:srgbClr val="85C27F"/>
        </a:solidFill>
      </dgm:spPr>
      <dgm:t>
        <a:bodyPr/>
        <a:lstStyle/>
        <a:p>
          <a:r>
            <a:rPr lang="ru-RU" sz="2300" b="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Бюджеты </a:t>
          </a:r>
          <a:r>
            <a:rPr lang="ru-RU" sz="2300" b="1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организаций</a:t>
          </a:r>
          <a:endParaRPr lang="ru-RU" sz="2300" b="1" dirty="0">
            <a:solidFill>
              <a:srgbClr val="003300"/>
            </a:solidFill>
            <a:latin typeface="+mn-lt"/>
          </a:endParaRPr>
        </a:p>
      </dgm:t>
    </dgm:pt>
    <dgm:pt modelId="{3FC1497D-2172-42F1-B355-EB8242A090AF}" type="parTrans" cxnId="{C47B8E78-B2F3-442C-8979-859B796EEE6C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02B33551-C262-471F-BD81-80D2F6A47C03}" type="sibTrans" cxnId="{C47B8E78-B2F3-442C-8979-859B796EEE6C}">
      <dgm:prSet/>
      <dgm:spPr/>
      <dgm:t>
        <a:bodyPr/>
        <a:lstStyle/>
        <a:p>
          <a:endParaRPr lang="ru-RU"/>
        </a:p>
      </dgm:t>
    </dgm:pt>
    <dgm:pt modelId="{3FE7DD23-FA11-42AB-AA12-040246786476}" type="pres">
      <dgm:prSet presAssocID="{EFFE9B28-AB8F-434E-A4A9-F0A07FE7A9C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214AAD8-0BB4-42AA-BBB0-CFFA41C72D23}" type="pres">
      <dgm:prSet presAssocID="{EFFE9B28-AB8F-434E-A4A9-F0A07FE7A9C2}" presName="cycle" presStyleCnt="0"/>
      <dgm:spPr/>
    </dgm:pt>
    <dgm:pt modelId="{7BA360D0-BBA4-4F7E-99BC-AF18C0732D75}" type="pres">
      <dgm:prSet presAssocID="{EFFE9B28-AB8F-434E-A4A9-F0A07FE7A9C2}" presName="centerShape" presStyleCnt="0"/>
      <dgm:spPr/>
    </dgm:pt>
    <dgm:pt modelId="{98099792-8F01-4967-AACB-A17BFB168E00}" type="pres">
      <dgm:prSet presAssocID="{EFFE9B28-AB8F-434E-A4A9-F0A07FE7A9C2}" presName="connSite" presStyleLbl="node1" presStyleIdx="0" presStyleCnt="7"/>
      <dgm:spPr/>
    </dgm:pt>
    <dgm:pt modelId="{E15C9265-2FE0-4B38-9471-E0BA8BA022C8}" type="pres">
      <dgm:prSet presAssocID="{EFFE9B28-AB8F-434E-A4A9-F0A07FE7A9C2}" presName="visible" presStyleLbl="node1" presStyleIdx="0" presStyleCnt="7" custScaleX="227845" custScaleY="188035" custLinFactX="-13764" custLinFactNeighborX="-100000" custLinFactNeighborY="0"/>
      <dgm:spPr>
        <a:solidFill>
          <a:srgbClr val="003300"/>
        </a:solidFill>
        <a:ln>
          <a:solidFill>
            <a:srgbClr val="003300"/>
          </a:solidFill>
        </a:ln>
      </dgm:spPr>
    </dgm:pt>
    <dgm:pt modelId="{115CBFD1-B4ED-4DCF-8B9C-9D4A468FAD3B}" type="pres">
      <dgm:prSet presAssocID="{C89CC652-7ABF-4129-920A-7540900C7247}" presName="Name25" presStyleLbl="parChTrans1D1" presStyleIdx="0" presStyleCnt="6"/>
      <dgm:spPr/>
    </dgm:pt>
    <dgm:pt modelId="{7CE37169-33EE-4091-B14F-BD10B682F348}" type="pres">
      <dgm:prSet presAssocID="{66931743-8F31-4E63-A6D5-E6A4F34431BC}" presName="node" presStyleCnt="0"/>
      <dgm:spPr/>
    </dgm:pt>
    <dgm:pt modelId="{F067A3B6-7BF5-45A2-BC37-B8F8813CD9CC}" type="pres">
      <dgm:prSet presAssocID="{66931743-8F31-4E63-A6D5-E6A4F34431BC}" presName="parentNode" presStyleLbl="node1" presStyleIdx="1" presStyleCnt="7" custScaleX="342847" custScaleY="277077" custLinFactX="-12777" custLinFactNeighborX="-100000" custLinFactNeighborY="25633">
        <dgm:presLayoutVars>
          <dgm:chMax val="1"/>
          <dgm:bulletEnabled val="1"/>
        </dgm:presLayoutVars>
      </dgm:prSet>
      <dgm:spPr/>
    </dgm:pt>
    <dgm:pt modelId="{7ECC4C68-C780-4BC6-A7A4-3D82E49B2CF0}" type="pres">
      <dgm:prSet presAssocID="{66931743-8F31-4E63-A6D5-E6A4F34431BC}" presName="childNode" presStyleLbl="revTx" presStyleIdx="0" presStyleCnt="1">
        <dgm:presLayoutVars>
          <dgm:bulletEnabled val="1"/>
        </dgm:presLayoutVars>
      </dgm:prSet>
      <dgm:spPr/>
    </dgm:pt>
    <dgm:pt modelId="{3A7D2D09-AAAD-47F2-A693-B3A676CCE18E}" type="pres">
      <dgm:prSet presAssocID="{ACDC40C6-9F09-4EF8-A457-E9E9EFDEA700}" presName="Name25" presStyleLbl="parChTrans1D1" presStyleIdx="1" presStyleCnt="6"/>
      <dgm:spPr/>
    </dgm:pt>
    <dgm:pt modelId="{256A8041-CE42-45D1-8A3C-30434F52F603}" type="pres">
      <dgm:prSet presAssocID="{4FD103E8-A9D1-4B44-8B0F-3D18F3C321F2}" presName="node" presStyleCnt="0"/>
      <dgm:spPr/>
    </dgm:pt>
    <dgm:pt modelId="{62D4E9E8-E2B7-4836-999F-61C48A24E2BD}" type="pres">
      <dgm:prSet presAssocID="{4FD103E8-A9D1-4B44-8B0F-3D18F3C321F2}" presName="parentNode" presStyleLbl="node1" presStyleIdx="2" presStyleCnt="7" custScaleX="342847" custScaleY="277077" custLinFactNeighborX="90168" custLinFactNeighborY="-32130">
        <dgm:presLayoutVars>
          <dgm:chMax val="1"/>
          <dgm:bulletEnabled val="1"/>
        </dgm:presLayoutVars>
      </dgm:prSet>
      <dgm:spPr/>
    </dgm:pt>
    <dgm:pt modelId="{269FF115-E697-4CFF-8FA0-06F2A9CE2CD6}" type="pres">
      <dgm:prSet presAssocID="{4FD103E8-A9D1-4B44-8B0F-3D18F3C321F2}" presName="childNode" presStyleLbl="revTx" presStyleIdx="0" presStyleCnt="1">
        <dgm:presLayoutVars>
          <dgm:bulletEnabled val="1"/>
        </dgm:presLayoutVars>
      </dgm:prSet>
      <dgm:spPr/>
    </dgm:pt>
    <dgm:pt modelId="{6CF5723A-FFF3-46A0-A3A4-F65ECEDD8A22}" type="pres">
      <dgm:prSet presAssocID="{3FC1497D-2172-42F1-B355-EB8242A090AF}" presName="Name25" presStyleLbl="parChTrans1D1" presStyleIdx="2" presStyleCnt="6"/>
      <dgm:spPr/>
    </dgm:pt>
    <dgm:pt modelId="{DF6B750C-AF1E-43B0-A5B0-66FC67537EB1}" type="pres">
      <dgm:prSet presAssocID="{E3477AD0-BD53-44AF-A5C2-FAEC7F0E1256}" presName="node" presStyleCnt="0"/>
      <dgm:spPr/>
    </dgm:pt>
    <dgm:pt modelId="{150B1FEF-3CE1-470C-9068-A0C4F9373BA7}" type="pres">
      <dgm:prSet presAssocID="{E3477AD0-BD53-44AF-A5C2-FAEC7F0E1256}" presName="parentNode" presStyleLbl="node1" presStyleIdx="3" presStyleCnt="7" custScaleX="342847" custScaleY="277077" custLinFactX="116182" custLinFactNeighborX="200000" custLinFactNeighborY="-36651">
        <dgm:presLayoutVars>
          <dgm:chMax val="1"/>
          <dgm:bulletEnabled val="1"/>
        </dgm:presLayoutVars>
      </dgm:prSet>
      <dgm:spPr/>
    </dgm:pt>
    <dgm:pt modelId="{4800597C-06D3-4E1C-A3E1-DE0086211AE3}" type="pres">
      <dgm:prSet presAssocID="{E3477AD0-BD53-44AF-A5C2-FAEC7F0E1256}" presName="childNode" presStyleLbl="revTx" presStyleIdx="0" presStyleCnt="1">
        <dgm:presLayoutVars>
          <dgm:bulletEnabled val="1"/>
        </dgm:presLayoutVars>
      </dgm:prSet>
      <dgm:spPr/>
    </dgm:pt>
    <dgm:pt modelId="{F887D921-335F-45D7-8426-18181845A754}" type="pres">
      <dgm:prSet presAssocID="{6FE922D0-7D56-4983-B1D1-C12D9978DE2A}" presName="Name25" presStyleLbl="parChTrans1D1" presStyleIdx="3" presStyleCnt="6"/>
      <dgm:spPr/>
    </dgm:pt>
    <dgm:pt modelId="{A45BBF00-9679-4EDB-8971-C0C4865D03DF}" type="pres">
      <dgm:prSet presAssocID="{2FDA54FE-DE77-41FF-B912-50AE0E560755}" presName="node" presStyleCnt="0"/>
      <dgm:spPr/>
    </dgm:pt>
    <dgm:pt modelId="{134CBBF9-2FFC-4DFA-BB4F-A285B6504223}" type="pres">
      <dgm:prSet presAssocID="{2FDA54FE-DE77-41FF-B912-50AE0E560755}" presName="parentNode" presStyleLbl="node1" presStyleIdx="4" presStyleCnt="7" custScaleX="342847" custScaleY="277077" custLinFactX="120040" custLinFactNeighborX="200000" custLinFactNeighborY="42203">
        <dgm:presLayoutVars>
          <dgm:chMax val="1"/>
          <dgm:bulletEnabled val="1"/>
        </dgm:presLayoutVars>
      </dgm:prSet>
      <dgm:spPr/>
    </dgm:pt>
    <dgm:pt modelId="{A92EA274-AF18-4AAA-8861-DFBA8123A305}" type="pres">
      <dgm:prSet presAssocID="{2FDA54FE-DE77-41FF-B912-50AE0E560755}" presName="childNode" presStyleLbl="revTx" presStyleIdx="0" presStyleCnt="1">
        <dgm:presLayoutVars>
          <dgm:bulletEnabled val="1"/>
        </dgm:presLayoutVars>
      </dgm:prSet>
      <dgm:spPr/>
    </dgm:pt>
    <dgm:pt modelId="{12200607-495E-49E1-A339-60E1DC56B847}" type="pres">
      <dgm:prSet presAssocID="{940B65BA-799B-4137-B52E-828985B96E0C}" presName="Name25" presStyleLbl="parChTrans1D1" presStyleIdx="4" presStyleCnt="6"/>
      <dgm:spPr/>
    </dgm:pt>
    <dgm:pt modelId="{83A32759-C8DA-4755-A2A6-6FCFECAC904D}" type="pres">
      <dgm:prSet presAssocID="{D26F3AA5-1DE1-4078-B2A8-31EE3A7B848F}" presName="node" presStyleCnt="0"/>
      <dgm:spPr/>
    </dgm:pt>
    <dgm:pt modelId="{588E933D-1B95-4473-AA4E-BF6165E2D4D7}" type="pres">
      <dgm:prSet presAssocID="{D26F3AA5-1DE1-4078-B2A8-31EE3A7B848F}" presName="parentNode" presStyleLbl="node1" presStyleIdx="5" presStyleCnt="7" custScaleX="342847" custScaleY="277077" custLinFactNeighborX="74972" custLinFactNeighborY="41774">
        <dgm:presLayoutVars>
          <dgm:chMax val="1"/>
          <dgm:bulletEnabled val="1"/>
        </dgm:presLayoutVars>
      </dgm:prSet>
      <dgm:spPr/>
    </dgm:pt>
    <dgm:pt modelId="{4798BB79-4534-4704-8F7E-96140D42D6CA}" type="pres">
      <dgm:prSet presAssocID="{D26F3AA5-1DE1-4078-B2A8-31EE3A7B848F}" presName="childNode" presStyleLbl="revTx" presStyleIdx="0" presStyleCnt="1">
        <dgm:presLayoutVars>
          <dgm:bulletEnabled val="1"/>
        </dgm:presLayoutVars>
      </dgm:prSet>
      <dgm:spPr/>
    </dgm:pt>
    <dgm:pt modelId="{74034239-81A3-479D-83D5-BFA20C8C109D}" type="pres">
      <dgm:prSet presAssocID="{52B6ECE5-C048-4EF9-920F-90ABD3A325DE}" presName="Name25" presStyleLbl="parChTrans1D1" presStyleIdx="5" presStyleCnt="6"/>
      <dgm:spPr/>
    </dgm:pt>
    <dgm:pt modelId="{B35845D1-0279-4F93-BEF7-61A6B3C4D2EB}" type="pres">
      <dgm:prSet presAssocID="{81524522-011D-4AED-BCA7-1EA51459874A}" presName="node" presStyleCnt="0"/>
      <dgm:spPr/>
    </dgm:pt>
    <dgm:pt modelId="{1F49176A-01A7-4296-A59F-131E52DA59F1}" type="pres">
      <dgm:prSet presAssocID="{81524522-011D-4AED-BCA7-1EA51459874A}" presName="parentNode" presStyleLbl="node1" presStyleIdx="6" presStyleCnt="7" custScaleX="342847" custScaleY="277077" custLinFactX="-34427" custLinFactNeighborX="-100000" custLinFactNeighborY="-35740">
        <dgm:presLayoutVars>
          <dgm:chMax val="1"/>
          <dgm:bulletEnabled val="1"/>
        </dgm:presLayoutVars>
      </dgm:prSet>
      <dgm:spPr/>
    </dgm:pt>
    <dgm:pt modelId="{5540EE4B-F88A-4E77-BE90-48835643AF04}" type="pres">
      <dgm:prSet presAssocID="{81524522-011D-4AED-BCA7-1EA51459874A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0B557124-28CA-4ADD-8AF0-FE9E4A4F3ED7}" type="presOf" srcId="{7D203FC5-11EE-4D98-B244-E86D11EE3067}" destId="{7ECC4C68-C780-4BC6-A7A4-3D82E49B2CF0}" srcOrd="0" destOrd="0" presId="urn:microsoft.com/office/officeart/2005/8/layout/radial2"/>
    <dgm:cxn modelId="{346BC736-CF79-46F6-9F16-8E72D7CBA85F}" type="presOf" srcId="{C89CC652-7ABF-4129-920A-7540900C7247}" destId="{115CBFD1-B4ED-4DCF-8B9C-9D4A468FAD3B}" srcOrd="0" destOrd="0" presId="urn:microsoft.com/office/officeart/2005/8/layout/radial2"/>
    <dgm:cxn modelId="{E9C9705E-B0F2-4268-8B62-6EADF7ECB9D2}" srcId="{66931743-8F31-4E63-A6D5-E6A4F34431BC}" destId="{7D203FC5-11EE-4D98-B244-E86D11EE3067}" srcOrd="0" destOrd="0" parTransId="{B5EE73DB-D6D2-4ED2-BA19-456A20ED8499}" sibTransId="{2C4083EB-5D1E-4C89-8314-AF164E19E081}"/>
    <dgm:cxn modelId="{EF3EF161-D3AD-487B-8BFE-F0B3740DFADF}" type="presOf" srcId="{EFFE9B28-AB8F-434E-A4A9-F0A07FE7A9C2}" destId="{3FE7DD23-FA11-42AB-AA12-040246786476}" srcOrd="0" destOrd="0" presId="urn:microsoft.com/office/officeart/2005/8/layout/radial2"/>
    <dgm:cxn modelId="{BD34FA65-80C4-4D9A-8BF4-3200C6830F00}" type="presOf" srcId="{D26F3AA5-1DE1-4078-B2A8-31EE3A7B848F}" destId="{588E933D-1B95-4473-AA4E-BF6165E2D4D7}" srcOrd="0" destOrd="0" presId="urn:microsoft.com/office/officeart/2005/8/layout/radial2"/>
    <dgm:cxn modelId="{8EB68372-3BD6-471F-BD61-4CE1B0265F37}" type="presOf" srcId="{81524522-011D-4AED-BCA7-1EA51459874A}" destId="{1F49176A-01A7-4296-A59F-131E52DA59F1}" srcOrd="0" destOrd="0" presId="urn:microsoft.com/office/officeart/2005/8/layout/radial2"/>
    <dgm:cxn modelId="{908DA872-342B-4797-A305-FB1BA4CD0D02}" type="presOf" srcId="{E3477AD0-BD53-44AF-A5C2-FAEC7F0E1256}" destId="{150B1FEF-3CE1-470C-9068-A0C4F9373BA7}" srcOrd="0" destOrd="0" presId="urn:microsoft.com/office/officeart/2005/8/layout/radial2"/>
    <dgm:cxn modelId="{3E22A453-7D2F-4026-8D05-71DB0ABC2BC0}" type="presOf" srcId="{66931743-8F31-4E63-A6D5-E6A4F34431BC}" destId="{F067A3B6-7BF5-45A2-BC37-B8F8813CD9CC}" srcOrd="0" destOrd="0" presId="urn:microsoft.com/office/officeart/2005/8/layout/radial2"/>
    <dgm:cxn modelId="{EFA35957-1D09-4199-9A4F-ABF399760320}" type="presOf" srcId="{2FDA54FE-DE77-41FF-B912-50AE0E560755}" destId="{134CBBF9-2FFC-4DFA-BB4F-A285B6504223}" srcOrd="0" destOrd="0" presId="urn:microsoft.com/office/officeart/2005/8/layout/radial2"/>
    <dgm:cxn modelId="{C47B8E78-B2F3-442C-8979-859B796EEE6C}" srcId="{EFFE9B28-AB8F-434E-A4A9-F0A07FE7A9C2}" destId="{E3477AD0-BD53-44AF-A5C2-FAEC7F0E1256}" srcOrd="2" destOrd="0" parTransId="{3FC1497D-2172-42F1-B355-EB8242A090AF}" sibTransId="{02B33551-C262-471F-BD81-80D2F6A47C03}"/>
    <dgm:cxn modelId="{D8C2F358-E09A-4EDA-9A9D-32C58AFCC219}" type="presOf" srcId="{ACDC40C6-9F09-4EF8-A457-E9E9EFDEA700}" destId="{3A7D2D09-AAAD-47F2-A693-B3A676CCE18E}" srcOrd="0" destOrd="0" presId="urn:microsoft.com/office/officeart/2005/8/layout/radial2"/>
    <dgm:cxn modelId="{2B48E67A-2C28-487D-9747-B0EAB268677D}" type="presOf" srcId="{940B65BA-799B-4137-B52E-828985B96E0C}" destId="{12200607-495E-49E1-A339-60E1DC56B847}" srcOrd="0" destOrd="0" presId="urn:microsoft.com/office/officeart/2005/8/layout/radial2"/>
    <dgm:cxn modelId="{4739078A-4039-427E-B1D0-2E92838326F1}" type="presOf" srcId="{4FD103E8-A9D1-4B44-8B0F-3D18F3C321F2}" destId="{62D4E9E8-E2B7-4836-999F-61C48A24E2BD}" srcOrd="0" destOrd="0" presId="urn:microsoft.com/office/officeart/2005/8/layout/radial2"/>
    <dgm:cxn modelId="{8FCEE38B-4E00-4920-8121-24EC9EA62D54}" srcId="{EFFE9B28-AB8F-434E-A4A9-F0A07FE7A9C2}" destId="{D26F3AA5-1DE1-4078-B2A8-31EE3A7B848F}" srcOrd="4" destOrd="0" parTransId="{940B65BA-799B-4137-B52E-828985B96E0C}" sibTransId="{9ABF1359-EB10-4C05-9208-6DE865591A2A}"/>
    <dgm:cxn modelId="{2260D098-AFC2-453B-BB1C-D633E39C4E9D}" type="presOf" srcId="{52B6ECE5-C048-4EF9-920F-90ABD3A325DE}" destId="{74034239-81A3-479D-83D5-BFA20C8C109D}" srcOrd="0" destOrd="0" presId="urn:microsoft.com/office/officeart/2005/8/layout/radial2"/>
    <dgm:cxn modelId="{493DBCA4-D765-4EFC-BF12-00260811B5AC}" srcId="{EFFE9B28-AB8F-434E-A4A9-F0A07FE7A9C2}" destId="{66931743-8F31-4E63-A6D5-E6A4F34431BC}" srcOrd="0" destOrd="0" parTransId="{C89CC652-7ABF-4129-920A-7540900C7247}" sibTransId="{16A2D926-1861-4950-8DCE-3CA7B019EF95}"/>
    <dgm:cxn modelId="{AB6388DA-8DCD-401E-A89D-15EBEBFC203F}" type="presOf" srcId="{6FE922D0-7D56-4983-B1D1-C12D9978DE2A}" destId="{F887D921-335F-45D7-8426-18181845A754}" srcOrd="0" destOrd="0" presId="urn:microsoft.com/office/officeart/2005/8/layout/radial2"/>
    <dgm:cxn modelId="{2F3363E6-7D8E-4F93-9CF1-12C36B9DC3B8}" type="presOf" srcId="{3FC1497D-2172-42F1-B355-EB8242A090AF}" destId="{6CF5723A-FFF3-46A0-A3A4-F65ECEDD8A22}" srcOrd="0" destOrd="0" presId="urn:microsoft.com/office/officeart/2005/8/layout/radial2"/>
    <dgm:cxn modelId="{F60DBEE7-B99F-4998-8971-98D7673EED5B}" srcId="{EFFE9B28-AB8F-434E-A4A9-F0A07FE7A9C2}" destId="{4FD103E8-A9D1-4B44-8B0F-3D18F3C321F2}" srcOrd="1" destOrd="0" parTransId="{ACDC40C6-9F09-4EF8-A457-E9E9EFDEA700}" sibTransId="{3BC4C9B5-D168-43A6-95CF-8FC11965D73C}"/>
    <dgm:cxn modelId="{C68676F4-8BC3-42AE-ACC3-0335C24F29B3}" srcId="{EFFE9B28-AB8F-434E-A4A9-F0A07FE7A9C2}" destId="{81524522-011D-4AED-BCA7-1EA51459874A}" srcOrd="5" destOrd="0" parTransId="{52B6ECE5-C048-4EF9-920F-90ABD3A325DE}" sibTransId="{4B68B223-F7EA-4E31-B781-86048E486124}"/>
    <dgm:cxn modelId="{D80D7AFC-48DA-4E60-A73F-DB5AFE1CC2D0}" srcId="{EFFE9B28-AB8F-434E-A4A9-F0A07FE7A9C2}" destId="{2FDA54FE-DE77-41FF-B912-50AE0E560755}" srcOrd="3" destOrd="0" parTransId="{6FE922D0-7D56-4983-B1D1-C12D9978DE2A}" sibTransId="{5CC36F9C-ACF5-4534-85DA-63C6AD094958}"/>
    <dgm:cxn modelId="{F08D166E-8110-437B-A2D3-AFB3FE345428}" type="presParOf" srcId="{3FE7DD23-FA11-42AB-AA12-040246786476}" destId="{3214AAD8-0BB4-42AA-BBB0-CFFA41C72D23}" srcOrd="0" destOrd="0" presId="urn:microsoft.com/office/officeart/2005/8/layout/radial2"/>
    <dgm:cxn modelId="{9AAB351B-C793-4437-9DFC-E5B50BF7BDDA}" type="presParOf" srcId="{3214AAD8-0BB4-42AA-BBB0-CFFA41C72D23}" destId="{7BA360D0-BBA4-4F7E-99BC-AF18C0732D75}" srcOrd="0" destOrd="0" presId="urn:microsoft.com/office/officeart/2005/8/layout/radial2"/>
    <dgm:cxn modelId="{BEA07984-B799-404A-8A59-FE01C3EC9C05}" type="presParOf" srcId="{7BA360D0-BBA4-4F7E-99BC-AF18C0732D75}" destId="{98099792-8F01-4967-AACB-A17BFB168E00}" srcOrd="0" destOrd="0" presId="urn:microsoft.com/office/officeart/2005/8/layout/radial2"/>
    <dgm:cxn modelId="{1D6F7332-1D09-4BD8-9A27-FE40664E68B2}" type="presParOf" srcId="{7BA360D0-BBA4-4F7E-99BC-AF18C0732D75}" destId="{E15C9265-2FE0-4B38-9471-E0BA8BA022C8}" srcOrd="1" destOrd="0" presId="urn:microsoft.com/office/officeart/2005/8/layout/radial2"/>
    <dgm:cxn modelId="{C8B97854-9AFD-4423-92FE-DD9AAF92CCE3}" type="presParOf" srcId="{3214AAD8-0BB4-42AA-BBB0-CFFA41C72D23}" destId="{115CBFD1-B4ED-4DCF-8B9C-9D4A468FAD3B}" srcOrd="1" destOrd="0" presId="urn:microsoft.com/office/officeart/2005/8/layout/radial2"/>
    <dgm:cxn modelId="{0565579A-B1E9-412A-B9A1-4FF05FC87BDD}" type="presParOf" srcId="{3214AAD8-0BB4-42AA-BBB0-CFFA41C72D23}" destId="{7CE37169-33EE-4091-B14F-BD10B682F348}" srcOrd="2" destOrd="0" presId="urn:microsoft.com/office/officeart/2005/8/layout/radial2"/>
    <dgm:cxn modelId="{48655A1B-4B83-4ED1-B15F-9B0BAFBABB8C}" type="presParOf" srcId="{7CE37169-33EE-4091-B14F-BD10B682F348}" destId="{F067A3B6-7BF5-45A2-BC37-B8F8813CD9CC}" srcOrd="0" destOrd="0" presId="urn:microsoft.com/office/officeart/2005/8/layout/radial2"/>
    <dgm:cxn modelId="{35524828-BDE6-4EBF-A7D9-92FBC442F2C0}" type="presParOf" srcId="{7CE37169-33EE-4091-B14F-BD10B682F348}" destId="{7ECC4C68-C780-4BC6-A7A4-3D82E49B2CF0}" srcOrd="1" destOrd="0" presId="urn:microsoft.com/office/officeart/2005/8/layout/radial2"/>
    <dgm:cxn modelId="{65FCE667-7F4B-4710-9F34-911BBC2F9DDC}" type="presParOf" srcId="{3214AAD8-0BB4-42AA-BBB0-CFFA41C72D23}" destId="{3A7D2D09-AAAD-47F2-A693-B3A676CCE18E}" srcOrd="3" destOrd="0" presId="urn:microsoft.com/office/officeart/2005/8/layout/radial2"/>
    <dgm:cxn modelId="{E36917CB-50BE-406E-B60F-68BF7DD76AE9}" type="presParOf" srcId="{3214AAD8-0BB4-42AA-BBB0-CFFA41C72D23}" destId="{256A8041-CE42-45D1-8A3C-30434F52F603}" srcOrd="4" destOrd="0" presId="urn:microsoft.com/office/officeart/2005/8/layout/radial2"/>
    <dgm:cxn modelId="{D1AE3FF8-4836-4BAE-810B-298940ADBF9B}" type="presParOf" srcId="{256A8041-CE42-45D1-8A3C-30434F52F603}" destId="{62D4E9E8-E2B7-4836-999F-61C48A24E2BD}" srcOrd="0" destOrd="0" presId="urn:microsoft.com/office/officeart/2005/8/layout/radial2"/>
    <dgm:cxn modelId="{1B76BFF0-E5D3-4B80-89D6-4359DFA00124}" type="presParOf" srcId="{256A8041-CE42-45D1-8A3C-30434F52F603}" destId="{269FF115-E697-4CFF-8FA0-06F2A9CE2CD6}" srcOrd="1" destOrd="0" presId="urn:microsoft.com/office/officeart/2005/8/layout/radial2"/>
    <dgm:cxn modelId="{5B2A6599-10F2-465D-BF9D-DDF4D16EFF45}" type="presParOf" srcId="{3214AAD8-0BB4-42AA-BBB0-CFFA41C72D23}" destId="{6CF5723A-FFF3-46A0-A3A4-F65ECEDD8A22}" srcOrd="5" destOrd="0" presId="urn:microsoft.com/office/officeart/2005/8/layout/radial2"/>
    <dgm:cxn modelId="{A14F4356-6DBD-4EDB-B896-58C309A998CA}" type="presParOf" srcId="{3214AAD8-0BB4-42AA-BBB0-CFFA41C72D23}" destId="{DF6B750C-AF1E-43B0-A5B0-66FC67537EB1}" srcOrd="6" destOrd="0" presId="urn:microsoft.com/office/officeart/2005/8/layout/radial2"/>
    <dgm:cxn modelId="{8FA716EE-3480-458E-9714-6F8F5F859CAC}" type="presParOf" srcId="{DF6B750C-AF1E-43B0-A5B0-66FC67537EB1}" destId="{150B1FEF-3CE1-470C-9068-A0C4F9373BA7}" srcOrd="0" destOrd="0" presId="urn:microsoft.com/office/officeart/2005/8/layout/radial2"/>
    <dgm:cxn modelId="{CFF8500E-D076-445F-8100-D3557B5189A5}" type="presParOf" srcId="{DF6B750C-AF1E-43B0-A5B0-66FC67537EB1}" destId="{4800597C-06D3-4E1C-A3E1-DE0086211AE3}" srcOrd="1" destOrd="0" presId="urn:microsoft.com/office/officeart/2005/8/layout/radial2"/>
    <dgm:cxn modelId="{833B073B-763E-45DC-885B-10F4DC904290}" type="presParOf" srcId="{3214AAD8-0BB4-42AA-BBB0-CFFA41C72D23}" destId="{F887D921-335F-45D7-8426-18181845A754}" srcOrd="7" destOrd="0" presId="urn:microsoft.com/office/officeart/2005/8/layout/radial2"/>
    <dgm:cxn modelId="{D7908DED-2D8B-4C2E-9878-DCBAAE944E72}" type="presParOf" srcId="{3214AAD8-0BB4-42AA-BBB0-CFFA41C72D23}" destId="{A45BBF00-9679-4EDB-8971-C0C4865D03DF}" srcOrd="8" destOrd="0" presId="urn:microsoft.com/office/officeart/2005/8/layout/radial2"/>
    <dgm:cxn modelId="{57516F0B-714D-491B-BA59-6B42832CB9C6}" type="presParOf" srcId="{A45BBF00-9679-4EDB-8971-C0C4865D03DF}" destId="{134CBBF9-2FFC-4DFA-BB4F-A285B6504223}" srcOrd="0" destOrd="0" presId="urn:microsoft.com/office/officeart/2005/8/layout/radial2"/>
    <dgm:cxn modelId="{4F50ED67-B747-431B-8B9C-E29D26BACB3B}" type="presParOf" srcId="{A45BBF00-9679-4EDB-8971-C0C4865D03DF}" destId="{A92EA274-AF18-4AAA-8861-DFBA8123A305}" srcOrd="1" destOrd="0" presId="urn:microsoft.com/office/officeart/2005/8/layout/radial2"/>
    <dgm:cxn modelId="{0809E373-DC4B-4BA4-8C03-B08FD932461E}" type="presParOf" srcId="{3214AAD8-0BB4-42AA-BBB0-CFFA41C72D23}" destId="{12200607-495E-49E1-A339-60E1DC56B847}" srcOrd="9" destOrd="0" presId="urn:microsoft.com/office/officeart/2005/8/layout/radial2"/>
    <dgm:cxn modelId="{31B27A45-C2AC-488B-8F91-495399B1AC57}" type="presParOf" srcId="{3214AAD8-0BB4-42AA-BBB0-CFFA41C72D23}" destId="{83A32759-C8DA-4755-A2A6-6FCFECAC904D}" srcOrd="10" destOrd="0" presId="urn:microsoft.com/office/officeart/2005/8/layout/radial2"/>
    <dgm:cxn modelId="{351ACE43-8F2B-476C-B7A2-128928BA941F}" type="presParOf" srcId="{83A32759-C8DA-4755-A2A6-6FCFECAC904D}" destId="{588E933D-1B95-4473-AA4E-BF6165E2D4D7}" srcOrd="0" destOrd="0" presId="urn:microsoft.com/office/officeart/2005/8/layout/radial2"/>
    <dgm:cxn modelId="{67C76912-9E53-4577-ABF6-CA367124BD41}" type="presParOf" srcId="{83A32759-C8DA-4755-A2A6-6FCFECAC904D}" destId="{4798BB79-4534-4704-8F7E-96140D42D6CA}" srcOrd="1" destOrd="0" presId="urn:microsoft.com/office/officeart/2005/8/layout/radial2"/>
    <dgm:cxn modelId="{2AE172C0-74C1-45FE-82DA-190B7CC1F489}" type="presParOf" srcId="{3214AAD8-0BB4-42AA-BBB0-CFFA41C72D23}" destId="{74034239-81A3-479D-83D5-BFA20C8C109D}" srcOrd="11" destOrd="0" presId="urn:microsoft.com/office/officeart/2005/8/layout/radial2"/>
    <dgm:cxn modelId="{0338A9E3-B725-4CFB-B31A-E456144329FC}" type="presParOf" srcId="{3214AAD8-0BB4-42AA-BBB0-CFFA41C72D23}" destId="{B35845D1-0279-4F93-BEF7-61A6B3C4D2EB}" srcOrd="12" destOrd="0" presId="urn:microsoft.com/office/officeart/2005/8/layout/radial2"/>
    <dgm:cxn modelId="{6189DD22-EBD2-4C09-89E6-AE2F68CDAFFC}" type="presParOf" srcId="{B35845D1-0279-4F93-BEF7-61A6B3C4D2EB}" destId="{1F49176A-01A7-4296-A59F-131E52DA59F1}" srcOrd="0" destOrd="0" presId="urn:microsoft.com/office/officeart/2005/8/layout/radial2"/>
    <dgm:cxn modelId="{405FBE06-4BC2-48BE-B6C6-93EC354A5773}" type="presParOf" srcId="{B35845D1-0279-4F93-BEF7-61A6B3C4D2EB}" destId="{5540EE4B-F88A-4E77-BE90-48835643AF0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DB52A8-4451-4290-9A95-7A57615BAC0C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60210646-B053-4BE5-9345-4D4BF1F06393}">
      <dgm:prSet phldrT="[Текст]" custT="1"/>
      <dgm:spPr>
        <a:solidFill>
          <a:srgbClr val="85C27F"/>
        </a:solidFill>
        <a:ln>
          <a:solidFill>
            <a:srgbClr val="85C27F"/>
          </a:solidFill>
        </a:ln>
      </dgm:spPr>
      <dgm:t>
        <a:bodyPr/>
        <a:lstStyle/>
        <a:p>
          <a:r>
            <a:rPr lang="ru-RU" sz="3200" b="1">
              <a:solidFill>
                <a:srgbClr val="003300"/>
              </a:solidFill>
            </a:rPr>
            <a:t>Федеральный</a:t>
          </a:r>
          <a:r>
            <a:rPr lang="ru-RU" sz="3600" b="1">
              <a:solidFill>
                <a:srgbClr val="003300"/>
              </a:solidFill>
            </a:rPr>
            <a:t> </a:t>
          </a:r>
          <a:r>
            <a:rPr lang="ru-RU" sz="2400" b="1">
              <a:solidFill>
                <a:srgbClr val="003300"/>
              </a:solidFill>
            </a:rPr>
            <a:t>уровень</a:t>
          </a:r>
          <a:endParaRPr lang="ru-RU" sz="2400" b="1" dirty="0">
            <a:solidFill>
              <a:srgbClr val="003300"/>
            </a:solidFill>
          </a:endParaRPr>
        </a:p>
      </dgm:t>
    </dgm:pt>
    <dgm:pt modelId="{C70A1B0F-9C2C-4406-B899-BEDB45FC45A6}" type="parTrans" cxnId="{9373CC8F-E0A7-49B8-A7BA-A34E1B852070}">
      <dgm:prSet/>
      <dgm:spPr/>
      <dgm:t>
        <a:bodyPr/>
        <a:lstStyle/>
        <a:p>
          <a:endParaRPr lang="ru-RU"/>
        </a:p>
      </dgm:t>
    </dgm:pt>
    <dgm:pt modelId="{4F8A8F81-E937-4AE0-8F07-6B9A06BB457F}" type="sibTrans" cxnId="{9373CC8F-E0A7-49B8-A7BA-A34E1B852070}">
      <dgm:prSet/>
      <dgm:spPr/>
      <dgm:t>
        <a:bodyPr/>
        <a:lstStyle/>
        <a:p>
          <a:endParaRPr lang="ru-RU"/>
        </a:p>
      </dgm:t>
    </dgm:pt>
    <dgm:pt modelId="{49578078-0758-4DE6-9C93-316C395465F9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zh-CN" sz="20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Федеральный бюджет</a:t>
          </a:r>
          <a:endParaRPr lang="ru-RU" sz="2000" dirty="0">
            <a:solidFill>
              <a:srgbClr val="003300"/>
            </a:solidFill>
          </a:endParaRPr>
        </a:p>
      </dgm:t>
    </dgm:pt>
    <dgm:pt modelId="{F630DCA4-1474-4D66-9523-BBA401B1BAD6}" type="parTrans" cxnId="{DC188814-05E0-44D1-B8EA-AA77E8133179}">
      <dgm:prSet/>
      <dgm:spPr/>
      <dgm:t>
        <a:bodyPr/>
        <a:lstStyle/>
        <a:p>
          <a:endParaRPr lang="ru-RU"/>
        </a:p>
      </dgm:t>
    </dgm:pt>
    <dgm:pt modelId="{8929A13E-4180-459F-A96D-F28F2BEDC6B4}" type="sibTrans" cxnId="{DC188814-05E0-44D1-B8EA-AA77E8133179}">
      <dgm:prSet/>
      <dgm:spPr/>
      <dgm:t>
        <a:bodyPr/>
        <a:lstStyle/>
        <a:p>
          <a:endParaRPr lang="ru-RU"/>
        </a:p>
      </dgm:t>
    </dgm:pt>
    <dgm:pt modelId="{F3BF8336-EF00-4ABB-B011-E59482FD2ABB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zh-CN" sz="20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бюджеты государственных внебюджетных фондов РФ</a:t>
          </a:r>
          <a:endParaRPr lang="ru-RU" sz="2000" dirty="0">
            <a:solidFill>
              <a:srgbClr val="003300"/>
            </a:solidFill>
          </a:endParaRPr>
        </a:p>
      </dgm:t>
    </dgm:pt>
    <dgm:pt modelId="{D8B4C834-9D6C-4F9E-A344-C1232862406E}" type="parTrans" cxnId="{9B422FDE-F06A-4FA5-89F6-D80189734528}">
      <dgm:prSet/>
      <dgm:spPr/>
      <dgm:t>
        <a:bodyPr/>
        <a:lstStyle/>
        <a:p>
          <a:endParaRPr lang="ru-RU"/>
        </a:p>
      </dgm:t>
    </dgm:pt>
    <dgm:pt modelId="{467C8188-8428-4509-BDD8-325CC9EE200A}" type="sibTrans" cxnId="{9B422FDE-F06A-4FA5-89F6-D80189734528}">
      <dgm:prSet/>
      <dgm:spPr/>
      <dgm:t>
        <a:bodyPr/>
        <a:lstStyle/>
        <a:p>
          <a:endParaRPr lang="ru-RU"/>
        </a:p>
      </dgm:t>
    </dgm:pt>
    <dgm:pt modelId="{73B694B5-23ED-4CF8-B552-62EC8C927862}">
      <dgm:prSet phldrT="[Текст]" custT="1"/>
      <dgm:spPr>
        <a:solidFill>
          <a:srgbClr val="85C27F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3200" b="1">
              <a:solidFill>
                <a:srgbClr val="003300"/>
              </a:solidFill>
            </a:rPr>
            <a:t>Региональный</a:t>
          </a:r>
          <a:r>
            <a:rPr lang="ru-RU" sz="3600" b="1">
              <a:solidFill>
                <a:srgbClr val="003300"/>
              </a:solidFill>
            </a:rPr>
            <a:t> </a:t>
          </a:r>
          <a:r>
            <a:rPr lang="ru-RU" sz="2400" b="1">
              <a:solidFill>
                <a:srgbClr val="003300"/>
              </a:solidFill>
            </a:rPr>
            <a:t>уровень</a:t>
          </a:r>
          <a:endParaRPr lang="ru-RU" sz="2400" b="1" dirty="0">
            <a:solidFill>
              <a:srgbClr val="003300"/>
            </a:solidFill>
          </a:endParaRPr>
        </a:p>
      </dgm:t>
    </dgm:pt>
    <dgm:pt modelId="{0288746E-26D2-4C39-991B-3FCAFA5D91BB}" type="parTrans" cxnId="{638B1D41-C9A2-47BC-A280-3F87BBD5A356}">
      <dgm:prSet/>
      <dgm:spPr/>
      <dgm:t>
        <a:bodyPr/>
        <a:lstStyle/>
        <a:p>
          <a:endParaRPr lang="ru-RU"/>
        </a:p>
      </dgm:t>
    </dgm:pt>
    <dgm:pt modelId="{F319EE6E-52B0-4E07-999D-5673D2D9E107}" type="sibTrans" cxnId="{638B1D41-C9A2-47BC-A280-3F87BBD5A356}">
      <dgm:prSet/>
      <dgm:spPr/>
      <dgm:t>
        <a:bodyPr/>
        <a:lstStyle/>
        <a:p>
          <a:endParaRPr lang="ru-RU"/>
        </a:p>
      </dgm:t>
    </dgm:pt>
    <dgm:pt modelId="{8DBD030D-5D7F-4616-A12A-8249B76FA9D5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zh-CN" sz="20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Бюджеты субъектов РФ</a:t>
          </a:r>
          <a:endParaRPr lang="ru-RU" sz="2000" dirty="0">
            <a:solidFill>
              <a:srgbClr val="003300"/>
            </a:solidFill>
          </a:endParaRPr>
        </a:p>
      </dgm:t>
    </dgm:pt>
    <dgm:pt modelId="{69FD2467-761D-4018-A28C-6315373258F1}" type="parTrans" cxnId="{0196214B-3521-4518-94A2-30F9D1035540}">
      <dgm:prSet/>
      <dgm:spPr/>
      <dgm:t>
        <a:bodyPr/>
        <a:lstStyle/>
        <a:p>
          <a:endParaRPr lang="ru-RU"/>
        </a:p>
      </dgm:t>
    </dgm:pt>
    <dgm:pt modelId="{6F139719-2D9F-4236-9A9E-B4FDF40C9AD8}" type="sibTrans" cxnId="{0196214B-3521-4518-94A2-30F9D1035540}">
      <dgm:prSet/>
      <dgm:spPr/>
      <dgm:t>
        <a:bodyPr/>
        <a:lstStyle/>
        <a:p>
          <a:endParaRPr lang="ru-RU"/>
        </a:p>
      </dgm:t>
    </dgm:pt>
    <dgm:pt modelId="{F152E934-BD36-48E3-80A6-9DBE17E4F9E1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zh-CN" sz="20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бюджеты территориальных государственных внебюджетных фондов</a:t>
          </a:r>
          <a:endParaRPr lang="ru-RU" sz="2000" dirty="0">
            <a:solidFill>
              <a:srgbClr val="003300"/>
            </a:solidFill>
          </a:endParaRPr>
        </a:p>
      </dgm:t>
    </dgm:pt>
    <dgm:pt modelId="{7D8958D4-7FE3-4CDE-9321-1BBB2A05CA84}" type="parTrans" cxnId="{8E7A71EE-FC33-4210-8DBB-E647F34224D8}">
      <dgm:prSet/>
      <dgm:spPr/>
      <dgm:t>
        <a:bodyPr/>
        <a:lstStyle/>
        <a:p>
          <a:endParaRPr lang="ru-RU"/>
        </a:p>
      </dgm:t>
    </dgm:pt>
    <dgm:pt modelId="{E1DCA389-EE7A-4A7B-849D-502BA5CE67FE}" type="sibTrans" cxnId="{8E7A71EE-FC33-4210-8DBB-E647F34224D8}">
      <dgm:prSet/>
      <dgm:spPr/>
      <dgm:t>
        <a:bodyPr/>
        <a:lstStyle/>
        <a:p>
          <a:endParaRPr lang="ru-RU"/>
        </a:p>
      </dgm:t>
    </dgm:pt>
    <dgm:pt modelId="{24B4294A-63DA-4345-BDCA-577651598D18}">
      <dgm:prSet phldrT="[Текст]" custT="1"/>
      <dgm:spPr>
        <a:solidFill>
          <a:srgbClr val="85C27F"/>
        </a:solidFill>
      </dgm:spPr>
      <dgm:t>
        <a:bodyPr/>
        <a:lstStyle/>
        <a:p>
          <a:r>
            <a:rPr lang="ru-RU" sz="3200" b="1">
              <a:solidFill>
                <a:srgbClr val="003300"/>
              </a:solidFill>
            </a:rPr>
            <a:t>Местный</a:t>
          </a:r>
          <a:r>
            <a:rPr lang="ru-RU" sz="3600" b="1">
              <a:solidFill>
                <a:srgbClr val="003300"/>
              </a:solidFill>
            </a:rPr>
            <a:t>  </a:t>
          </a:r>
          <a:r>
            <a:rPr lang="ru-RU" sz="2400" b="1">
              <a:solidFill>
                <a:srgbClr val="003300"/>
              </a:solidFill>
            </a:rPr>
            <a:t>уровень</a:t>
          </a:r>
          <a:endParaRPr lang="ru-RU" sz="2400" b="1" dirty="0">
            <a:solidFill>
              <a:srgbClr val="003300"/>
            </a:solidFill>
          </a:endParaRPr>
        </a:p>
      </dgm:t>
    </dgm:pt>
    <dgm:pt modelId="{5D73085F-BA97-4C45-8532-F656CCDFDA60}" type="parTrans" cxnId="{C8FFB8A3-C2DB-424F-AE9C-430C7C5D0D11}">
      <dgm:prSet/>
      <dgm:spPr/>
      <dgm:t>
        <a:bodyPr/>
        <a:lstStyle/>
        <a:p>
          <a:endParaRPr lang="ru-RU"/>
        </a:p>
      </dgm:t>
    </dgm:pt>
    <dgm:pt modelId="{CF41C533-3E54-4832-B726-716150C3E46E}" type="sibTrans" cxnId="{C8FFB8A3-C2DB-424F-AE9C-430C7C5D0D11}">
      <dgm:prSet/>
      <dgm:spPr/>
      <dgm:t>
        <a:bodyPr/>
        <a:lstStyle/>
        <a:p>
          <a:endParaRPr lang="ru-RU"/>
        </a:p>
      </dgm:t>
    </dgm:pt>
    <dgm:pt modelId="{3B53289B-6489-42F5-875F-417ADBEBB756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ru-RU" sz="2000" b="1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 муниципальных районов</a:t>
          </a:r>
          <a:endParaRPr lang="ru-RU" sz="2000" b="1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CA42F5-91CA-439F-90D6-7B1031B80898}" type="parTrans" cxnId="{52F18AD8-BCE0-4345-A532-35E9A2A0E267}">
      <dgm:prSet/>
      <dgm:spPr/>
      <dgm:t>
        <a:bodyPr/>
        <a:lstStyle/>
        <a:p>
          <a:endParaRPr lang="ru-RU"/>
        </a:p>
      </dgm:t>
    </dgm:pt>
    <dgm:pt modelId="{B77E0474-0B59-4756-97D5-69CD6A9992B5}" type="sibTrans" cxnId="{52F18AD8-BCE0-4345-A532-35E9A2A0E267}">
      <dgm:prSet/>
      <dgm:spPr/>
      <dgm:t>
        <a:bodyPr/>
        <a:lstStyle/>
        <a:p>
          <a:endParaRPr lang="ru-RU"/>
        </a:p>
      </dgm:t>
    </dgm:pt>
    <dgm:pt modelId="{FDB0F3ED-8163-469C-86DF-7530255FC34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ru-RU" sz="2000" b="0" dirty="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 бюджеты городских округов</a:t>
          </a:r>
          <a:endParaRPr lang="ru-RU" sz="2000" b="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81C5E1-3CD4-45BD-A179-ABFB7967DC1C}" type="parTrans" cxnId="{98C8DFFA-34AB-47C8-9D73-7C3202667817}">
      <dgm:prSet/>
      <dgm:spPr/>
      <dgm:t>
        <a:bodyPr/>
        <a:lstStyle/>
        <a:p>
          <a:endParaRPr lang="ru-RU"/>
        </a:p>
      </dgm:t>
    </dgm:pt>
    <dgm:pt modelId="{216B9A28-A52D-44D8-AE33-A63E205EDD7E}" type="sibTrans" cxnId="{98C8DFFA-34AB-47C8-9D73-7C3202667817}">
      <dgm:prSet/>
      <dgm:spPr/>
      <dgm:t>
        <a:bodyPr/>
        <a:lstStyle/>
        <a:p>
          <a:endParaRPr lang="ru-RU"/>
        </a:p>
      </dgm:t>
    </dgm:pt>
    <dgm:pt modelId="{0255494E-794C-47DC-8B58-C98751DD7083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ru-RU" sz="2000" b="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 бюджеты городских округов с внутригородским делением</a:t>
          </a:r>
          <a:endParaRPr lang="ru-RU" sz="2000" b="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5D8D4C-A7C0-4EE8-8D4C-DF308D266070}" type="parTrans" cxnId="{965DC1D1-CD71-4856-8756-E33685A2BB11}">
      <dgm:prSet/>
      <dgm:spPr/>
      <dgm:t>
        <a:bodyPr/>
        <a:lstStyle/>
        <a:p>
          <a:endParaRPr lang="ru-RU"/>
        </a:p>
      </dgm:t>
    </dgm:pt>
    <dgm:pt modelId="{F0EB0117-8135-4323-8108-54B449AB1694}" type="sibTrans" cxnId="{965DC1D1-CD71-4856-8756-E33685A2BB11}">
      <dgm:prSet/>
      <dgm:spPr/>
      <dgm:t>
        <a:bodyPr/>
        <a:lstStyle/>
        <a:p>
          <a:endParaRPr lang="ru-RU"/>
        </a:p>
      </dgm:t>
    </dgm:pt>
    <dgm:pt modelId="{4E27BA1A-4418-4ECA-A257-6CF8105C1A5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ru-RU" sz="2000" b="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 внутригородских муниципальных образований городов федерального значения Москвы, Санкт-Петербурга и Севастополя</a:t>
          </a:r>
          <a:endParaRPr lang="ru-RU" sz="2000" b="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24FE87-926A-40A9-ADFB-D7AC3C60348E}" type="parTrans" cxnId="{B36C55DA-1C36-46CB-BF81-88227A52FE10}">
      <dgm:prSet/>
      <dgm:spPr/>
      <dgm:t>
        <a:bodyPr/>
        <a:lstStyle/>
        <a:p>
          <a:endParaRPr lang="ru-RU"/>
        </a:p>
      </dgm:t>
    </dgm:pt>
    <dgm:pt modelId="{F03296C2-D3E6-46E4-A076-EEEAE3419213}" type="sibTrans" cxnId="{B36C55DA-1C36-46CB-BF81-88227A52FE10}">
      <dgm:prSet/>
      <dgm:spPr/>
      <dgm:t>
        <a:bodyPr/>
        <a:lstStyle/>
        <a:p>
          <a:endParaRPr lang="ru-RU"/>
        </a:p>
      </dgm:t>
    </dgm:pt>
    <dgm:pt modelId="{9FA58498-97E7-4FE9-B6D1-C0C909CA2FF7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ru-RU" sz="2000" b="1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</a:t>
          </a:r>
          <a:r>
            <a:rPr lang="ru-RU" altLang="ru-RU" sz="2000" b="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 городских и </a:t>
          </a:r>
          <a:r>
            <a:rPr lang="ru-RU" altLang="ru-RU" sz="2000" b="1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сельских поселений</a:t>
          </a:r>
          <a:endParaRPr lang="ru-RU" sz="2000" b="1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5BEC32-7CC5-4DBB-9B54-866DED707667}" type="parTrans" cxnId="{2AC958DB-B9BB-4B8A-9056-7751323AE3D3}">
      <dgm:prSet/>
      <dgm:spPr/>
      <dgm:t>
        <a:bodyPr/>
        <a:lstStyle/>
        <a:p>
          <a:endParaRPr lang="ru-RU"/>
        </a:p>
      </dgm:t>
    </dgm:pt>
    <dgm:pt modelId="{20ABB13C-89C8-4DEA-923F-CBF80110140E}" type="sibTrans" cxnId="{2AC958DB-B9BB-4B8A-9056-7751323AE3D3}">
      <dgm:prSet/>
      <dgm:spPr/>
      <dgm:t>
        <a:bodyPr/>
        <a:lstStyle/>
        <a:p>
          <a:endParaRPr lang="ru-RU"/>
        </a:p>
      </dgm:t>
    </dgm:pt>
    <dgm:pt modelId="{18EA1C40-0837-41C0-8167-4BB3E7CB8736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altLang="ru-RU" sz="2000" b="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 внутригородских районов</a:t>
          </a:r>
          <a:endParaRPr lang="ru-RU" altLang="ru-RU" sz="2000" b="0" dirty="0">
            <a:solidFill>
              <a:srgbClr val="003300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9F5279E9-784F-4D92-8157-2D141A68CA78}" type="parTrans" cxnId="{FF359503-14EA-402D-9C14-01969D9A238F}">
      <dgm:prSet/>
      <dgm:spPr/>
      <dgm:t>
        <a:bodyPr/>
        <a:lstStyle/>
        <a:p>
          <a:endParaRPr lang="ru-RU"/>
        </a:p>
      </dgm:t>
    </dgm:pt>
    <dgm:pt modelId="{04C57BF9-C037-4908-8500-B71E760232B3}" type="sibTrans" cxnId="{FF359503-14EA-402D-9C14-01969D9A238F}">
      <dgm:prSet/>
      <dgm:spPr/>
      <dgm:t>
        <a:bodyPr/>
        <a:lstStyle/>
        <a:p>
          <a:endParaRPr lang="ru-RU"/>
        </a:p>
      </dgm:t>
    </dgm:pt>
    <dgm:pt modelId="{A3A52330-997E-44BE-A8C6-AE831D80F0C8}" type="pres">
      <dgm:prSet presAssocID="{D6DB52A8-4451-4290-9A95-7A57615BAC0C}" presName="Name0" presStyleCnt="0">
        <dgm:presLayoutVars>
          <dgm:dir/>
          <dgm:animLvl val="lvl"/>
          <dgm:resizeHandles val="exact"/>
        </dgm:presLayoutVars>
      </dgm:prSet>
      <dgm:spPr/>
    </dgm:pt>
    <dgm:pt modelId="{F49F12C6-F24A-46F1-9982-158837BCCF5B}" type="pres">
      <dgm:prSet presAssocID="{60210646-B053-4BE5-9345-4D4BF1F06393}" presName="linNode" presStyleCnt="0"/>
      <dgm:spPr/>
    </dgm:pt>
    <dgm:pt modelId="{9638CA92-82CC-4977-ABA2-571C07CAD75E}" type="pres">
      <dgm:prSet presAssocID="{60210646-B053-4BE5-9345-4D4BF1F06393}" presName="parentText" presStyleLbl="node1" presStyleIdx="0" presStyleCnt="3" custScaleX="105426" custScaleY="37883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852BB955-2D4D-4559-8395-E05D0D428366}" type="pres">
      <dgm:prSet presAssocID="{60210646-B053-4BE5-9345-4D4BF1F06393}" presName="descendantText" presStyleLbl="alignAccFollowNode1" presStyleIdx="0" presStyleCnt="3" custScaleY="49776" custLinFactNeighborX="5476">
        <dgm:presLayoutVars>
          <dgm:bulletEnabled val="1"/>
        </dgm:presLayoutVars>
      </dgm:prSet>
      <dgm:spPr>
        <a:prstGeom prst="rect">
          <a:avLst/>
        </a:prstGeom>
      </dgm:spPr>
    </dgm:pt>
    <dgm:pt modelId="{AA043335-2829-40E7-B525-7EDD87CB1B5D}" type="pres">
      <dgm:prSet presAssocID="{4F8A8F81-E937-4AE0-8F07-6B9A06BB457F}" presName="sp" presStyleCnt="0"/>
      <dgm:spPr/>
    </dgm:pt>
    <dgm:pt modelId="{A03FC9A1-D134-473A-9423-D9180585AF50}" type="pres">
      <dgm:prSet presAssocID="{73B694B5-23ED-4CF8-B552-62EC8C927862}" presName="linNode" presStyleCnt="0"/>
      <dgm:spPr/>
    </dgm:pt>
    <dgm:pt modelId="{1E4F9F6E-43D8-4032-9479-6B790117526B}" type="pres">
      <dgm:prSet presAssocID="{73B694B5-23ED-4CF8-B552-62EC8C927862}" presName="parentText" presStyleLbl="node1" presStyleIdx="1" presStyleCnt="3" custScaleX="105497" custScaleY="38349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45774491-078F-4B2E-AA1C-E196D3F81F09}" type="pres">
      <dgm:prSet presAssocID="{73B694B5-23ED-4CF8-B552-62EC8C927862}" presName="descendantText" presStyleLbl="alignAccFollowNode1" presStyleIdx="1" presStyleCnt="3" custScaleY="66743" custLinFactNeighborX="3983" custLinFactNeighborY="606">
        <dgm:presLayoutVars>
          <dgm:bulletEnabled val="1"/>
        </dgm:presLayoutVars>
      </dgm:prSet>
      <dgm:spPr>
        <a:prstGeom prst="rect">
          <a:avLst/>
        </a:prstGeom>
      </dgm:spPr>
    </dgm:pt>
    <dgm:pt modelId="{0CDF3AC0-C761-4546-9320-6BDDAEECA2EB}" type="pres">
      <dgm:prSet presAssocID="{F319EE6E-52B0-4E07-999D-5673D2D9E107}" presName="sp" presStyleCnt="0"/>
      <dgm:spPr/>
    </dgm:pt>
    <dgm:pt modelId="{970E4734-4D1D-4D0D-A216-72547FC92CCD}" type="pres">
      <dgm:prSet presAssocID="{24B4294A-63DA-4345-BDCA-577651598D18}" presName="linNode" presStyleCnt="0"/>
      <dgm:spPr/>
    </dgm:pt>
    <dgm:pt modelId="{2E167C77-1763-44FE-99A0-9A2BCE5B3746}" type="pres">
      <dgm:prSet presAssocID="{24B4294A-63DA-4345-BDCA-577651598D18}" presName="parentText" presStyleLbl="node1" presStyleIdx="2" presStyleCnt="3" custScaleX="104073" custScaleY="36768">
        <dgm:presLayoutVars>
          <dgm:chMax val="1"/>
          <dgm:bulletEnabled val="1"/>
        </dgm:presLayoutVars>
      </dgm:prSet>
      <dgm:spPr>
        <a:prstGeom prst="rect">
          <a:avLst/>
        </a:prstGeom>
      </dgm:spPr>
    </dgm:pt>
    <dgm:pt modelId="{BF92CCD2-4D99-45FF-BB22-DE4AF1E7C393}" type="pres">
      <dgm:prSet presAssocID="{24B4294A-63DA-4345-BDCA-577651598D18}" presName="descendantText" presStyleLbl="alignAccFollowNode1" presStyleIdx="2" presStyleCnt="3" custScaleY="211931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FF359503-14EA-402D-9C14-01969D9A238F}" srcId="{4E27BA1A-4418-4ECA-A257-6CF8105C1A50}" destId="{18EA1C40-0837-41C0-8167-4BB3E7CB8736}" srcOrd="1" destOrd="0" parTransId="{9F5279E9-784F-4D92-8157-2D141A68CA78}" sibTransId="{04C57BF9-C037-4908-8500-B71E760232B3}"/>
    <dgm:cxn modelId="{DC188814-05E0-44D1-B8EA-AA77E8133179}" srcId="{60210646-B053-4BE5-9345-4D4BF1F06393}" destId="{49578078-0758-4DE6-9C93-316C395465F9}" srcOrd="0" destOrd="0" parTransId="{F630DCA4-1474-4D66-9523-BBA401B1BAD6}" sibTransId="{8929A13E-4180-459F-A96D-F28F2BEDC6B4}"/>
    <dgm:cxn modelId="{74AD2F39-2C4D-467A-91FB-98039EBB32BF}" type="presOf" srcId="{24B4294A-63DA-4345-BDCA-577651598D18}" destId="{2E167C77-1763-44FE-99A0-9A2BCE5B3746}" srcOrd="0" destOrd="0" presId="urn:microsoft.com/office/officeart/2005/8/layout/vList5"/>
    <dgm:cxn modelId="{928F675D-0C90-47B6-B05B-96BB1C96A704}" type="presOf" srcId="{FDB0F3ED-8163-469C-86DF-7530255FC34A}" destId="{BF92CCD2-4D99-45FF-BB22-DE4AF1E7C393}" srcOrd="0" destOrd="1" presId="urn:microsoft.com/office/officeart/2005/8/layout/vList5"/>
    <dgm:cxn modelId="{0B559D60-5554-42D5-840A-7EE337B02917}" type="presOf" srcId="{3B53289B-6489-42F5-875F-417ADBEBB756}" destId="{BF92CCD2-4D99-45FF-BB22-DE4AF1E7C393}" srcOrd="0" destOrd="0" presId="urn:microsoft.com/office/officeart/2005/8/layout/vList5"/>
    <dgm:cxn modelId="{638B1D41-C9A2-47BC-A280-3F87BBD5A356}" srcId="{D6DB52A8-4451-4290-9A95-7A57615BAC0C}" destId="{73B694B5-23ED-4CF8-B552-62EC8C927862}" srcOrd="1" destOrd="0" parTransId="{0288746E-26D2-4C39-991B-3FCAFA5D91BB}" sibTransId="{F319EE6E-52B0-4E07-999D-5673D2D9E107}"/>
    <dgm:cxn modelId="{6148FF67-C8E5-44D8-A0C6-6F47DB9E6B61}" type="presOf" srcId="{49578078-0758-4DE6-9C93-316C395465F9}" destId="{852BB955-2D4D-4559-8395-E05D0D428366}" srcOrd="0" destOrd="0" presId="urn:microsoft.com/office/officeart/2005/8/layout/vList5"/>
    <dgm:cxn modelId="{0196214B-3521-4518-94A2-30F9D1035540}" srcId="{73B694B5-23ED-4CF8-B552-62EC8C927862}" destId="{8DBD030D-5D7F-4616-A12A-8249B76FA9D5}" srcOrd="0" destOrd="0" parTransId="{69FD2467-761D-4018-A28C-6315373258F1}" sibTransId="{6F139719-2D9F-4236-9A9E-B4FDF40C9AD8}"/>
    <dgm:cxn modelId="{DCD06D71-F0FC-4B41-8BFA-E8B3A4329657}" type="presOf" srcId="{0255494E-794C-47DC-8B58-C98751DD7083}" destId="{BF92CCD2-4D99-45FF-BB22-DE4AF1E7C393}" srcOrd="0" destOrd="2" presId="urn:microsoft.com/office/officeart/2005/8/layout/vList5"/>
    <dgm:cxn modelId="{9AB18774-4872-47C6-9BA7-F161EC0C1223}" type="presOf" srcId="{F3BF8336-EF00-4ABB-B011-E59482FD2ABB}" destId="{852BB955-2D4D-4559-8395-E05D0D428366}" srcOrd="0" destOrd="1" presId="urn:microsoft.com/office/officeart/2005/8/layout/vList5"/>
    <dgm:cxn modelId="{FEF0737D-127C-43AA-8D4B-AADB0BAD0A42}" type="presOf" srcId="{D6DB52A8-4451-4290-9A95-7A57615BAC0C}" destId="{A3A52330-997E-44BE-A8C6-AE831D80F0C8}" srcOrd="0" destOrd="0" presId="urn:microsoft.com/office/officeart/2005/8/layout/vList5"/>
    <dgm:cxn modelId="{FD983381-7776-4EFE-AFA4-C205165AD085}" type="presOf" srcId="{60210646-B053-4BE5-9345-4D4BF1F06393}" destId="{9638CA92-82CC-4977-ABA2-571C07CAD75E}" srcOrd="0" destOrd="0" presId="urn:microsoft.com/office/officeart/2005/8/layout/vList5"/>
    <dgm:cxn modelId="{5A604D83-F510-4C5D-893A-0768E9007D1A}" type="presOf" srcId="{4E27BA1A-4418-4ECA-A257-6CF8105C1A50}" destId="{BF92CCD2-4D99-45FF-BB22-DE4AF1E7C393}" srcOrd="0" destOrd="3" presId="urn:microsoft.com/office/officeart/2005/8/layout/vList5"/>
    <dgm:cxn modelId="{2163B48F-7785-4642-9BCA-BB600A2BE39A}" type="presOf" srcId="{18EA1C40-0837-41C0-8167-4BB3E7CB8736}" destId="{BF92CCD2-4D99-45FF-BB22-DE4AF1E7C393}" srcOrd="0" destOrd="5" presId="urn:microsoft.com/office/officeart/2005/8/layout/vList5"/>
    <dgm:cxn modelId="{9373CC8F-E0A7-49B8-A7BA-A34E1B852070}" srcId="{D6DB52A8-4451-4290-9A95-7A57615BAC0C}" destId="{60210646-B053-4BE5-9345-4D4BF1F06393}" srcOrd="0" destOrd="0" parTransId="{C70A1B0F-9C2C-4406-B899-BEDB45FC45A6}" sibTransId="{4F8A8F81-E937-4AE0-8F07-6B9A06BB457F}"/>
    <dgm:cxn modelId="{C8FFB8A3-C2DB-424F-AE9C-430C7C5D0D11}" srcId="{D6DB52A8-4451-4290-9A95-7A57615BAC0C}" destId="{24B4294A-63DA-4345-BDCA-577651598D18}" srcOrd="2" destOrd="0" parTransId="{5D73085F-BA97-4C45-8532-F656CCDFDA60}" sibTransId="{CF41C533-3E54-4832-B726-716150C3E46E}"/>
    <dgm:cxn modelId="{965DC1D1-CD71-4856-8756-E33685A2BB11}" srcId="{24B4294A-63DA-4345-BDCA-577651598D18}" destId="{0255494E-794C-47DC-8B58-C98751DD7083}" srcOrd="2" destOrd="0" parTransId="{E45D8D4C-A7C0-4EE8-8D4C-DF308D266070}" sibTransId="{F0EB0117-8135-4323-8108-54B449AB1694}"/>
    <dgm:cxn modelId="{52F18AD8-BCE0-4345-A532-35E9A2A0E267}" srcId="{24B4294A-63DA-4345-BDCA-577651598D18}" destId="{3B53289B-6489-42F5-875F-417ADBEBB756}" srcOrd="0" destOrd="0" parTransId="{1ECA42F5-91CA-439F-90D6-7B1031B80898}" sibTransId="{B77E0474-0B59-4756-97D5-69CD6A9992B5}"/>
    <dgm:cxn modelId="{B36C55DA-1C36-46CB-BF81-88227A52FE10}" srcId="{24B4294A-63DA-4345-BDCA-577651598D18}" destId="{4E27BA1A-4418-4ECA-A257-6CF8105C1A50}" srcOrd="3" destOrd="0" parTransId="{1E24FE87-926A-40A9-ADFB-D7AC3C60348E}" sibTransId="{F03296C2-D3E6-46E4-A076-EEEAE3419213}"/>
    <dgm:cxn modelId="{2AC958DB-B9BB-4B8A-9056-7751323AE3D3}" srcId="{4E27BA1A-4418-4ECA-A257-6CF8105C1A50}" destId="{9FA58498-97E7-4FE9-B6D1-C0C909CA2FF7}" srcOrd="0" destOrd="0" parTransId="{E55BEC32-7CC5-4DBB-9B54-866DED707667}" sibTransId="{20ABB13C-89C8-4DEA-923F-CBF80110140E}"/>
    <dgm:cxn modelId="{32283CDD-A36F-40D8-B1BF-9FED38884037}" type="presOf" srcId="{F152E934-BD36-48E3-80A6-9DBE17E4F9E1}" destId="{45774491-078F-4B2E-AA1C-E196D3F81F09}" srcOrd="0" destOrd="1" presId="urn:microsoft.com/office/officeart/2005/8/layout/vList5"/>
    <dgm:cxn modelId="{9B422FDE-F06A-4FA5-89F6-D80189734528}" srcId="{60210646-B053-4BE5-9345-4D4BF1F06393}" destId="{F3BF8336-EF00-4ABB-B011-E59482FD2ABB}" srcOrd="1" destOrd="0" parTransId="{D8B4C834-9D6C-4F9E-A344-C1232862406E}" sibTransId="{467C8188-8428-4509-BDD8-325CC9EE200A}"/>
    <dgm:cxn modelId="{268272EB-24E0-42D4-8724-5303A972EFDF}" type="presOf" srcId="{73B694B5-23ED-4CF8-B552-62EC8C927862}" destId="{1E4F9F6E-43D8-4032-9479-6B790117526B}" srcOrd="0" destOrd="0" presId="urn:microsoft.com/office/officeart/2005/8/layout/vList5"/>
    <dgm:cxn modelId="{8E7A71EE-FC33-4210-8DBB-E647F34224D8}" srcId="{73B694B5-23ED-4CF8-B552-62EC8C927862}" destId="{F152E934-BD36-48E3-80A6-9DBE17E4F9E1}" srcOrd="1" destOrd="0" parTransId="{7D8958D4-7FE3-4CDE-9321-1BBB2A05CA84}" sibTransId="{E1DCA389-EE7A-4A7B-849D-502BA5CE67FE}"/>
    <dgm:cxn modelId="{7428F8F2-2E83-4EDC-A952-CB84D743D0BD}" type="presOf" srcId="{9FA58498-97E7-4FE9-B6D1-C0C909CA2FF7}" destId="{BF92CCD2-4D99-45FF-BB22-DE4AF1E7C393}" srcOrd="0" destOrd="4" presId="urn:microsoft.com/office/officeart/2005/8/layout/vList5"/>
    <dgm:cxn modelId="{02B1CCF7-0FB5-4648-B099-D6FBBBDD928D}" type="presOf" srcId="{8DBD030D-5D7F-4616-A12A-8249B76FA9D5}" destId="{45774491-078F-4B2E-AA1C-E196D3F81F09}" srcOrd="0" destOrd="0" presId="urn:microsoft.com/office/officeart/2005/8/layout/vList5"/>
    <dgm:cxn modelId="{98C8DFFA-34AB-47C8-9D73-7C3202667817}" srcId="{24B4294A-63DA-4345-BDCA-577651598D18}" destId="{FDB0F3ED-8163-469C-86DF-7530255FC34A}" srcOrd="1" destOrd="0" parTransId="{8F81C5E1-3CD4-45BD-A179-ABFB7967DC1C}" sibTransId="{216B9A28-A52D-44D8-AE33-A63E205EDD7E}"/>
    <dgm:cxn modelId="{6EE477A4-49DA-4DE0-801D-9737FBD34A70}" type="presParOf" srcId="{A3A52330-997E-44BE-A8C6-AE831D80F0C8}" destId="{F49F12C6-F24A-46F1-9982-158837BCCF5B}" srcOrd="0" destOrd="0" presId="urn:microsoft.com/office/officeart/2005/8/layout/vList5"/>
    <dgm:cxn modelId="{BF32390C-2A30-4B4C-8C50-40BC40064ADE}" type="presParOf" srcId="{F49F12C6-F24A-46F1-9982-158837BCCF5B}" destId="{9638CA92-82CC-4977-ABA2-571C07CAD75E}" srcOrd="0" destOrd="0" presId="urn:microsoft.com/office/officeart/2005/8/layout/vList5"/>
    <dgm:cxn modelId="{85EDE721-7B16-4893-BD8A-91CCAE74E976}" type="presParOf" srcId="{F49F12C6-F24A-46F1-9982-158837BCCF5B}" destId="{852BB955-2D4D-4559-8395-E05D0D428366}" srcOrd="1" destOrd="0" presId="urn:microsoft.com/office/officeart/2005/8/layout/vList5"/>
    <dgm:cxn modelId="{624596A5-F014-41DA-993F-CF533FADF6A0}" type="presParOf" srcId="{A3A52330-997E-44BE-A8C6-AE831D80F0C8}" destId="{AA043335-2829-40E7-B525-7EDD87CB1B5D}" srcOrd="1" destOrd="0" presId="urn:microsoft.com/office/officeart/2005/8/layout/vList5"/>
    <dgm:cxn modelId="{E5FB487F-4D28-465D-B43C-1B85AEF9AADA}" type="presParOf" srcId="{A3A52330-997E-44BE-A8C6-AE831D80F0C8}" destId="{A03FC9A1-D134-473A-9423-D9180585AF50}" srcOrd="2" destOrd="0" presId="urn:microsoft.com/office/officeart/2005/8/layout/vList5"/>
    <dgm:cxn modelId="{BA5EE311-4766-4D6B-9B92-8FE50B313889}" type="presParOf" srcId="{A03FC9A1-D134-473A-9423-D9180585AF50}" destId="{1E4F9F6E-43D8-4032-9479-6B790117526B}" srcOrd="0" destOrd="0" presId="urn:microsoft.com/office/officeart/2005/8/layout/vList5"/>
    <dgm:cxn modelId="{849C6000-3762-4271-9CD4-3872FB3AF9BC}" type="presParOf" srcId="{A03FC9A1-D134-473A-9423-D9180585AF50}" destId="{45774491-078F-4B2E-AA1C-E196D3F81F09}" srcOrd="1" destOrd="0" presId="urn:microsoft.com/office/officeart/2005/8/layout/vList5"/>
    <dgm:cxn modelId="{ED299A1F-DE47-4E38-B30D-855104E87AE3}" type="presParOf" srcId="{A3A52330-997E-44BE-A8C6-AE831D80F0C8}" destId="{0CDF3AC0-C761-4546-9320-6BDDAEECA2EB}" srcOrd="3" destOrd="0" presId="urn:microsoft.com/office/officeart/2005/8/layout/vList5"/>
    <dgm:cxn modelId="{E32C5EC4-BF27-49F7-81A9-1F1DF75D1F25}" type="presParOf" srcId="{A3A52330-997E-44BE-A8C6-AE831D80F0C8}" destId="{970E4734-4D1D-4D0D-A216-72547FC92CCD}" srcOrd="4" destOrd="0" presId="urn:microsoft.com/office/officeart/2005/8/layout/vList5"/>
    <dgm:cxn modelId="{A217C2FD-50ED-4AD8-8DCC-F830B3EF1F20}" type="presParOf" srcId="{970E4734-4D1D-4D0D-A216-72547FC92CCD}" destId="{2E167C77-1763-44FE-99A0-9A2BCE5B3746}" srcOrd="0" destOrd="0" presId="urn:microsoft.com/office/officeart/2005/8/layout/vList5"/>
    <dgm:cxn modelId="{53F20BB5-93A9-4F34-BBDA-92878110ABB8}" type="presParOf" srcId="{970E4734-4D1D-4D0D-A216-72547FC92CCD}" destId="{BF92CCD2-4D99-45FF-BB22-DE4AF1E7C393}" srcOrd="1" destOrd="0" presId="urn:microsoft.com/office/officeart/2005/8/layout/vList5"/>
  </dgm:cxnLst>
  <dgm:bg>
    <a:solidFill>
      <a:schemeClr val="bg1">
        <a:lumMod val="95000"/>
      </a:schemeClr>
    </a:solidFill>
  </dgm:bg>
  <dgm:whole>
    <a:ln>
      <a:solidFill>
        <a:srgbClr val="85C27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88239-664F-4D80-BEA5-3A93A5AD8CAA}" type="doc">
      <dgm:prSet loTypeId="urn:microsoft.com/office/officeart/2005/8/layout/orgChart1" loCatId="hierarchy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E14F71B5-3DFF-4804-B28F-FB8853246453}">
      <dgm:prSet phldrT="[Текст]" custT="1"/>
      <dgm:spPr>
        <a:solidFill>
          <a:srgbClr val="85C27F"/>
        </a:solidFill>
        <a:ln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4000" b="1" kern="0" baseline="0" dirty="0">
              <a:solidFill>
                <a:srgbClr val="003300"/>
              </a:solidFill>
            </a:rPr>
            <a:t>Консолидированный    </a:t>
          </a:r>
          <a:r>
            <a:rPr lang="ru-RU" sz="4000" kern="0" baseline="0" dirty="0">
              <a:solidFill>
                <a:srgbClr val="003300"/>
              </a:solidFill>
            </a:rPr>
            <a:t>бюджет Зырянского района</a:t>
          </a:r>
        </a:p>
      </dgm:t>
    </dgm:pt>
    <dgm:pt modelId="{ABBDFF54-7A0F-4155-BFC1-86E27B4927B7}" type="parTrans" cxnId="{EC4C1706-EEDF-4127-9682-DA7E41B92C52}">
      <dgm:prSet/>
      <dgm:spPr/>
      <dgm:t>
        <a:bodyPr/>
        <a:lstStyle/>
        <a:p>
          <a:endParaRPr lang="ru-RU"/>
        </a:p>
      </dgm:t>
    </dgm:pt>
    <dgm:pt modelId="{653FF1A0-39A1-41CF-9256-A90C18437932}" type="sibTrans" cxnId="{EC4C1706-EEDF-4127-9682-DA7E41B92C52}">
      <dgm:prSet/>
      <dgm:spPr/>
      <dgm:t>
        <a:bodyPr/>
        <a:lstStyle/>
        <a:p>
          <a:endParaRPr lang="ru-RU"/>
        </a:p>
      </dgm:t>
    </dgm:pt>
    <dgm:pt modelId="{CA82D00F-F007-4C9C-B4CF-095FA0C7404D}" type="asst">
      <dgm:prSet phldrT="[Текст]" custT="1"/>
      <dgm:spPr>
        <a:solidFill>
          <a:srgbClr val="85C27F"/>
        </a:solidFill>
        <a:ln w="28575"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3200" dirty="0">
              <a:solidFill>
                <a:srgbClr val="003300"/>
              </a:solidFill>
            </a:rPr>
            <a:t>бюджет Зырянского </a:t>
          </a:r>
          <a:r>
            <a:rPr lang="ru-RU" sz="3200" b="1" dirty="0">
              <a:solidFill>
                <a:srgbClr val="003300"/>
              </a:solidFill>
            </a:rPr>
            <a:t>Района</a:t>
          </a:r>
        </a:p>
      </dgm:t>
    </dgm:pt>
    <dgm:pt modelId="{D1552B3F-3DEF-4A90-B906-1700AD5286F6}" type="parTrans" cxnId="{FF524DCC-ACE6-4618-9D88-CE770B052D18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FA35FEA2-3111-4FDA-876E-7DFB54AD7FD4}" type="sibTrans" cxnId="{FF524DCC-ACE6-4618-9D88-CE770B052D18}">
      <dgm:prSet/>
      <dgm:spPr/>
      <dgm:t>
        <a:bodyPr/>
        <a:lstStyle/>
        <a:p>
          <a:endParaRPr lang="ru-RU"/>
        </a:p>
      </dgm:t>
    </dgm:pt>
    <dgm:pt modelId="{6C433365-9874-454F-8566-F6A6F3A7194E}">
      <dgm:prSet phldrT="[Текст]" custT="1"/>
      <dgm:spPr>
        <a:solidFill>
          <a:srgbClr val="A77E56"/>
        </a:solidFill>
        <a:ln w="28575"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2000" b="0" dirty="0">
              <a:solidFill>
                <a:srgbClr val="003300"/>
              </a:solidFill>
            </a:rPr>
            <a:t>Бюджет</a:t>
          </a:r>
          <a:r>
            <a:rPr lang="ru-RU" sz="2000" b="1" dirty="0">
              <a:solidFill>
                <a:srgbClr val="003300"/>
              </a:solidFill>
            </a:rPr>
            <a:t> Высоковского </a:t>
          </a:r>
          <a:r>
            <a:rPr lang="ru-RU" sz="2000" dirty="0">
              <a:solidFill>
                <a:srgbClr val="003300"/>
              </a:solidFill>
            </a:rPr>
            <a:t>поселения</a:t>
          </a:r>
        </a:p>
      </dgm:t>
    </dgm:pt>
    <dgm:pt modelId="{A591A891-EBCD-4DE4-A85C-61D54A23BB86}" type="parTrans" cxnId="{CD179BDE-6A94-4479-83C8-78E91137E03F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FB25C531-8056-4C42-BAAE-D1F018E54C48}" type="sibTrans" cxnId="{CD179BDE-6A94-4479-83C8-78E91137E03F}">
      <dgm:prSet/>
      <dgm:spPr/>
      <dgm:t>
        <a:bodyPr/>
        <a:lstStyle/>
        <a:p>
          <a:endParaRPr lang="ru-RU"/>
        </a:p>
      </dgm:t>
    </dgm:pt>
    <dgm:pt modelId="{101B45C5-D527-4A7E-8041-13E678C15231}">
      <dgm:prSet phldrT="[Текст]" custT="1"/>
      <dgm:spPr>
        <a:solidFill>
          <a:srgbClr val="A77E56"/>
        </a:solidFill>
        <a:ln w="28575"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2000" b="0" dirty="0">
              <a:solidFill>
                <a:srgbClr val="003300"/>
              </a:solidFill>
            </a:rPr>
            <a:t>Бюджет</a:t>
          </a:r>
          <a:r>
            <a:rPr lang="ru-RU" sz="2000" b="1" dirty="0">
              <a:solidFill>
                <a:srgbClr val="003300"/>
              </a:solidFill>
            </a:rPr>
            <a:t> Дубровского</a:t>
          </a:r>
          <a:r>
            <a:rPr lang="ru-RU" sz="2000" dirty="0">
              <a:solidFill>
                <a:srgbClr val="003300"/>
              </a:solidFill>
            </a:rPr>
            <a:t> поселения</a:t>
          </a:r>
        </a:p>
      </dgm:t>
    </dgm:pt>
    <dgm:pt modelId="{7382DCB0-48D9-4348-A880-711F999D007E}" type="parTrans" cxnId="{FBC38CEC-0AE8-44AB-AFF5-D63004A47FB8}">
      <dgm:prSet/>
      <dgm:spPr/>
      <dgm:t>
        <a:bodyPr/>
        <a:lstStyle/>
        <a:p>
          <a:endParaRPr lang="ru-RU"/>
        </a:p>
      </dgm:t>
    </dgm:pt>
    <dgm:pt modelId="{AF5058AA-F041-456D-BD3D-6561735CCAC9}" type="sibTrans" cxnId="{FBC38CEC-0AE8-44AB-AFF5-D63004A47FB8}">
      <dgm:prSet/>
      <dgm:spPr/>
      <dgm:t>
        <a:bodyPr/>
        <a:lstStyle/>
        <a:p>
          <a:endParaRPr lang="ru-RU"/>
        </a:p>
      </dgm:t>
    </dgm:pt>
    <dgm:pt modelId="{7CC73E91-9B63-4CBA-BDE6-D073707BC5C2}">
      <dgm:prSet phldrT="[Текст]" custT="1"/>
      <dgm:spPr>
        <a:solidFill>
          <a:srgbClr val="A77E56"/>
        </a:solidFill>
        <a:ln w="28575"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2000" b="0" dirty="0">
              <a:solidFill>
                <a:srgbClr val="003300"/>
              </a:solidFill>
            </a:rPr>
            <a:t>Бюджет</a:t>
          </a:r>
          <a:r>
            <a:rPr lang="ru-RU" sz="2000" b="1" dirty="0">
              <a:solidFill>
                <a:srgbClr val="003300"/>
              </a:solidFill>
            </a:rPr>
            <a:t> Зырянского </a:t>
          </a:r>
          <a:r>
            <a:rPr lang="ru-RU" sz="2000" dirty="0">
              <a:solidFill>
                <a:srgbClr val="003300"/>
              </a:solidFill>
            </a:rPr>
            <a:t>поселения</a:t>
          </a:r>
        </a:p>
      </dgm:t>
    </dgm:pt>
    <dgm:pt modelId="{DFB367F9-399F-437E-B14C-A540FE180022}" type="parTrans" cxnId="{859B9F5A-BD54-4FA8-9EF8-062B5961EF5E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BE669E02-221F-437D-9631-024C0A50A941}" type="sibTrans" cxnId="{859B9F5A-BD54-4FA8-9EF8-062B5961EF5E}">
      <dgm:prSet/>
      <dgm:spPr/>
      <dgm:t>
        <a:bodyPr/>
        <a:lstStyle/>
        <a:p>
          <a:endParaRPr lang="ru-RU"/>
        </a:p>
      </dgm:t>
    </dgm:pt>
    <dgm:pt modelId="{3EBD7C12-BF9C-4CEF-84E8-1898D29A000A}">
      <dgm:prSet phldrT="[Текст]" custT="1"/>
      <dgm:spPr>
        <a:solidFill>
          <a:srgbClr val="A77E56"/>
        </a:solidFill>
        <a:ln w="28575"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2000" b="0" dirty="0">
              <a:solidFill>
                <a:srgbClr val="003300"/>
              </a:solidFill>
            </a:rPr>
            <a:t>Бюджет</a:t>
          </a:r>
          <a:r>
            <a:rPr lang="ru-RU" sz="2000" b="1" dirty="0">
              <a:solidFill>
                <a:srgbClr val="003300"/>
              </a:solidFill>
            </a:rPr>
            <a:t> Михайловского </a:t>
          </a:r>
          <a:r>
            <a:rPr lang="ru-RU" sz="2000" dirty="0">
              <a:solidFill>
                <a:srgbClr val="003300"/>
              </a:solidFill>
            </a:rPr>
            <a:t>поселения</a:t>
          </a:r>
        </a:p>
      </dgm:t>
    </dgm:pt>
    <dgm:pt modelId="{09FF8C02-0D84-4524-9477-DC4621D4C6B9}" type="parTrans" cxnId="{67C02E35-4AB0-4D02-BBD5-61C26321AE09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353F06CF-1901-4535-ABE9-BC8CF0293149}" type="sibTrans" cxnId="{67C02E35-4AB0-4D02-BBD5-61C26321AE09}">
      <dgm:prSet/>
      <dgm:spPr/>
      <dgm:t>
        <a:bodyPr/>
        <a:lstStyle/>
        <a:p>
          <a:endParaRPr lang="ru-RU"/>
        </a:p>
      </dgm:t>
    </dgm:pt>
    <dgm:pt modelId="{37C7FCE6-9A4B-4890-A18D-A3D6E247F033}">
      <dgm:prSet phldrT="[Текст]" custT="1"/>
      <dgm:spPr>
        <a:solidFill>
          <a:srgbClr val="A77E56"/>
        </a:solidFill>
        <a:ln w="28575">
          <a:solidFill>
            <a:srgbClr val="003300"/>
          </a:solidFill>
        </a:ln>
      </dgm:spPr>
      <dgm:t>
        <a:bodyPr/>
        <a:lstStyle/>
        <a:p>
          <a:pPr marL="180000" algn="l"/>
          <a:r>
            <a:rPr lang="ru-RU" sz="2000" b="0" dirty="0">
              <a:solidFill>
                <a:srgbClr val="003300"/>
              </a:solidFill>
            </a:rPr>
            <a:t>Бюджет </a:t>
          </a:r>
          <a:r>
            <a:rPr lang="ru-RU" sz="2000" b="1" dirty="0" err="1">
              <a:solidFill>
                <a:srgbClr val="003300"/>
              </a:solidFill>
            </a:rPr>
            <a:t>Чердатского</a:t>
          </a:r>
          <a:r>
            <a:rPr lang="ru-RU" sz="2000" b="1" dirty="0">
              <a:solidFill>
                <a:srgbClr val="003300"/>
              </a:solidFill>
            </a:rPr>
            <a:t> </a:t>
          </a:r>
          <a:r>
            <a:rPr lang="ru-RU" sz="2000" dirty="0">
              <a:solidFill>
                <a:srgbClr val="003300"/>
              </a:solidFill>
            </a:rPr>
            <a:t>поселения</a:t>
          </a:r>
        </a:p>
      </dgm:t>
    </dgm:pt>
    <dgm:pt modelId="{3D3A05C4-EF56-43E8-973D-A0CB6E4F7F67}" type="parTrans" cxnId="{47FB7D18-8EF2-4A70-A26B-F246DF42F32F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C50F640C-408D-4F75-B508-81EA84AA36E1}" type="sibTrans" cxnId="{47FB7D18-8EF2-4A70-A26B-F246DF42F32F}">
      <dgm:prSet/>
      <dgm:spPr/>
      <dgm:t>
        <a:bodyPr/>
        <a:lstStyle/>
        <a:p>
          <a:endParaRPr lang="ru-RU"/>
        </a:p>
      </dgm:t>
    </dgm:pt>
    <dgm:pt modelId="{DFF20592-F9D7-49B1-BD70-276F66E97EF4}" type="pres">
      <dgm:prSet presAssocID="{1B588239-664F-4D80-BEA5-3A93A5AD8C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0C00C37-FAAA-44F8-9D87-FC36050EB2E3}" type="pres">
      <dgm:prSet presAssocID="{E14F71B5-3DFF-4804-B28F-FB8853246453}" presName="hierRoot1" presStyleCnt="0">
        <dgm:presLayoutVars>
          <dgm:hierBranch val="init"/>
        </dgm:presLayoutVars>
      </dgm:prSet>
      <dgm:spPr/>
    </dgm:pt>
    <dgm:pt modelId="{3BCCE481-8F6D-43E9-8F09-0D1965DE5EFB}" type="pres">
      <dgm:prSet presAssocID="{E14F71B5-3DFF-4804-B28F-FB8853246453}" presName="rootComposite1" presStyleCnt="0"/>
      <dgm:spPr/>
    </dgm:pt>
    <dgm:pt modelId="{B4C02F65-7473-4F55-BB01-96118CCE1778}" type="pres">
      <dgm:prSet presAssocID="{E14F71B5-3DFF-4804-B28F-FB8853246453}" presName="rootText1" presStyleLbl="node0" presStyleIdx="0" presStyleCnt="1" custScaleX="422957" custScaleY="184478" custLinFactNeighborX="-2200" custLinFactNeighborY="-49593">
        <dgm:presLayoutVars>
          <dgm:chPref val="3"/>
        </dgm:presLayoutVars>
      </dgm:prSet>
      <dgm:spPr/>
    </dgm:pt>
    <dgm:pt modelId="{1EFBA291-390A-48E6-BD49-7F3E066E2EA5}" type="pres">
      <dgm:prSet presAssocID="{E14F71B5-3DFF-4804-B28F-FB8853246453}" presName="rootConnector1" presStyleLbl="node1" presStyleIdx="0" presStyleCnt="0"/>
      <dgm:spPr/>
    </dgm:pt>
    <dgm:pt modelId="{E942842B-A309-4905-931C-5905E05A976F}" type="pres">
      <dgm:prSet presAssocID="{E14F71B5-3DFF-4804-B28F-FB8853246453}" presName="hierChild2" presStyleCnt="0"/>
      <dgm:spPr/>
    </dgm:pt>
    <dgm:pt modelId="{F3A5F3EE-F521-4FDB-BF45-97BFA999B9BB}" type="pres">
      <dgm:prSet presAssocID="{A591A891-EBCD-4DE4-A85C-61D54A23BB86}" presName="Name37" presStyleLbl="parChTrans1D2" presStyleIdx="0" presStyleCnt="6"/>
      <dgm:spPr/>
    </dgm:pt>
    <dgm:pt modelId="{5B7070ED-C12A-4652-B42E-5C57E97961BD}" type="pres">
      <dgm:prSet presAssocID="{6C433365-9874-454F-8566-F6A6F3A7194E}" presName="hierRoot2" presStyleCnt="0">
        <dgm:presLayoutVars>
          <dgm:hierBranch val="init"/>
        </dgm:presLayoutVars>
      </dgm:prSet>
      <dgm:spPr/>
    </dgm:pt>
    <dgm:pt modelId="{0ACAF531-6849-4091-9F81-7DE37E742816}" type="pres">
      <dgm:prSet presAssocID="{6C433365-9874-454F-8566-F6A6F3A7194E}" presName="rootComposite" presStyleCnt="0"/>
      <dgm:spPr/>
    </dgm:pt>
    <dgm:pt modelId="{6272D0A8-8AD8-4463-9F2F-6361269232D3}" type="pres">
      <dgm:prSet presAssocID="{6C433365-9874-454F-8566-F6A6F3A7194E}" presName="rootText" presStyleLbl="node2" presStyleIdx="0" presStyleCnt="5" custScaleX="103824" custScaleY="174504" custLinFactNeighborX="-1364">
        <dgm:presLayoutVars>
          <dgm:chPref val="3"/>
        </dgm:presLayoutVars>
      </dgm:prSet>
      <dgm:spPr/>
    </dgm:pt>
    <dgm:pt modelId="{AA5DD0AE-F856-4FBB-B064-2772AD9CDE70}" type="pres">
      <dgm:prSet presAssocID="{6C433365-9874-454F-8566-F6A6F3A7194E}" presName="rootConnector" presStyleLbl="node2" presStyleIdx="0" presStyleCnt="5"/>
      <dgm:spPr/>
    </dgm:pt>
    <dgm:pt modelId="{F8D2452C-5D20-4C7B-A5C1-4B8C39AECBB4}" type="pres">
      <dgm:prSet presAssocID="{6C433365-9874-454F-8566-F6A6F3A7194E}" presName="hierChild4" presStyleCnt="0"/>
      <dgm:spPr/>
    </dgm:pt>
    <dgm:pt modelId="{D899005A-F63B-4A8A-8C3C-47E2C970C879}" type="pres">
      <dgm:prSet presAssocID="{6C433365-9874-454F-8566-F6A6F3A7194E}" presName="hierChild5" presStyleCnt="0"/>
      <dgm:spPr/>
    </dgm:pt>
    <dgm:pt modelId="{EB7A7A82-F7E1-43F3-BEF3-41ED5A310D6E}" type="pres">
      <dgm:prSet presAssocID="{7382DCB0-48D9-4348-A880-711F999D007E}" presName="Name37" presStyleLbl="parChTrans1D2" presStyleIdx="1" presStyleCnt="6"/>
      <dgm:spPr/>
    </dgm:pt>
    <dgm:pt modelId="{20C26120-BC6D-467C-9C76-B9AEDE266815}" type="pres">
      <dgm:prSet presAssocID="{101B45C5-D527-4A7E-8041-13E678C15231}" presName="hierRoot2" presStyleCnt="0">
        <dgm:presLayoutVars>
          <dgm:hierBranch val="init"/>
        </dgm:presLayoutVars>
      </dgm:prSet>
      <dgm:spPr/>
    </dgm:pt>
    <dgm:pt modelId="{A80D5B1C-B078-4451-928C-94D94D884DAF}" type="pres">
      <dgm:prSet presAssocID="{101B45C5-D527-4A7E-8041-13E678C15231}" presName="rootComposite" presStyleCnt="0"/>
      <dgm:spPr/>
    </dgm:pt>
    <dgm:pt modelId="{1375B15C-168C-4277-B7FE-00012CAB552D}" type="pres">
      <dgm:prSet presAssocID="{101B45C5-D527-4A7E-8041-13E678C15231}" presName="rootText" presStyleLbl="node2" presStyleIdx="1" presStyleCnt="5" custScaleX="105700" custScaleY="174148" custLinFactNeighborX="-1364">
        <dgm:presLayoutVars>
          <dgm:chPref val="3"/>
        </dgm:presLayoutVars>
      </dgm:prSet>
      <dgm:spPr/>
    </dgm:pt>
    <dgm:pt modelId="{6EE3778B-9F6E-493B-AFF7-6B234CE37E06}" type="pres">
      <dgm:prSet presAssocID="{101B45C5-D527-4A7E-8041-13E678C15231}" presName="rootConnector" presStyleLbl="node2" presStyleIdx="1" presStyleCnt="5"/>
      <dgm:spPr/>
    </dgm:pt>
    <dgm:pt modelId="{4D5B94E1-605D-4CBA-9A86-EAF675BCB35C}" type="pres">
      <dgm:prSet presAssocID="{101B45C5-D527-4A7E-8041-13E678C15231}" presName="hierChild4" presStyleCnt="0"/>
      <dgm:spPr/>
    </dgm:pt>
    <dgm:pt modelId="{7D3CBD16-3B5D-4715-856E-8AB0CE4323D6}" type="pres">
      <dgm:prSet presAssocID="{101B45C5-D527-4A7E-8041-13E678C15231}" presName="hierChild5" presStyleCnt="0"/>
      <dgm:spPr/>
    </dgm:pt>
    <dgm:pt modelId="{105A28FB-3736-4DB9-B463-EF732F706AA8}" type="pres">
      <dgm:prSet presAssocID="{DFB367F9-399F-437E-B14C-A540FE180022}" presName="Name37" presStyleLbl="parChTrans1D2" presStyleIdx="2" presStyleCnt="6"/>
      <dgm:spPr/>
    </dgm:pt>
    <dgm:pt modelId="{FEEBD9C4-230B-404B-B27D-25A004181A04}" type="pres">
      <dgm:prSet presAssocID="{7CC73E91-9B63-4CBA-BDE6-D073707BC5C2}" presName="hierRoot2" presStyleCnt="0">
        <dgm:presLayoutVars>
          <dgm:hierBranch val="init"/>
        </dgm:presLayoutVars>
      </dgm:prSet>
      <dgm:spPr/>
    </dgm:pt>
    <dgm:pt modelId="{6AA415EB-0647-49DB-95BE-6E0436754260}" type="pres">
      <dgm:prSet presAssocID="{7CC73E91-9B63-4CBA-BDE6-D073707BC5C2}" presName="rootComposite" presStyleCnt="0"/>
      <dgm:spPr/>
    </dgm:pt>
    <dgm:pt modelId="{D6E8A5F2-0AC7-45D5-8286-B92117A4DDC5}" type="pres">
      <dgm:prSet presAssocID="{7CC73E91-9B63-4CBA-BDE6-D073707BC5C2}" presName="rootText" presStyleLbl="node2" presStyleIdx="2" presStyleCnt="5" custScaleX="105700" custScaleY="174148" custLinFactNeighborX="-1364">
        <dgm:presLayoutVars>
          <dgm:chPref val="3"/>
        </dgm:presLayoutVars>
      </dgm:prSet>
      <dgm:spPr/>
    </dgm:pt>
    <dgm:pt modelId="{495A3D9D-A122-457E-B266-3E030FE55D22}" type="pres">
      <dgm:prSet presAssocID="{7CC73E91-9B63-4CBA-BDE6-D073707BC5C2}" presName="rootConnector" presStyleLbl="node2" presStyleIdx="2" presStyleCnt="5"/>
      <dgm:spPr/>
    </dgm:pt>
    <dgm:pt modelId="{028FF55D-B30B-4B37-822C-0AD93BFC482B}" type="pres">
      <dgm:prSet presAssocID="{7CC73E91-9B63-4CBA-BDE6-D073707BC5C2}" presName="hierChild4" presStyleCnt="0"/>
      <dgm:spPr/>
    </dgm:pt>
    <dgm:pt modelId="{EEB006F0-DB83-47C1-BC5A-83D6A9A0B0DF}" type="pres">
      <dgm:prSet presAssocID="{7CC73E91-9B63-4CBA-BDE6-D073707BC5C2}" presName="hierChild5" presStyleCnt="0"/>
      <dgm:spPr/>
    </dgm:pt>
    <dgm:pt modelId="{6E665868-1603-43C2-BCFA-12C33FCE0E0E}" type="pres">
      <dgm:prSet presAssocID="{09FF8C02-0D84-4524-9477-DC4621D4C6B9}" presName="Name37" presStyleLbl="parChTrans1D2" presStyleIdx="3" presStyleCnt="6"/>
      <dgm:spPr/>
    </dgm:pt>
    <dgm:pt modelId="{0288DFAF-8893-4419-B445-7A07B175134D}" type="pres">
      <dgm:prSet presAssocID="{3EBD7C12-BF9C-4CEF-84E8-1898D29A000A}" presName="hierRoot2" presStyleCnt="0">
        <dgm:presLayoutVars>
          <dgm:hierBranch val="init"/>
        </dgm:presLayoutVars>
      </dgm:prSet>
      <dgm:spPr/>
    </dgm:pt>
    <dgm:pt modelId="{F17384E9-B588-4BEF-9639-C0065C267FBD}" type="pres">
      <dgm:prSet presAssocID="{3EBD7C12-BF9C-4CEF-84E8-1898D29A000A}" presName="rootComposite" presStyleCnt="0"/>
      <dgm:spPr/>
    </dgm:pt>
    <dgm:pt modelId="{E71B571E-EBD9-4F4A-AA5A-938CDA30EC64}" type="pres">
      <dgm:prSet presAssocID="{3EBD7C12-BF9C-4CEF-84E8-1898D29A000A}" presName="rootText" presStyleLbl="node2" presStyleIdx="3" presStyleCnt="5" custScaleX="105700" custScaleY="174148">
        <dgm:presLayoutVars>
          <dgm:chPref val="3"/>
        </dgm:presLayoutVars>
      </dgm:prSet>
      <dgm:spPr/>
    </dgm:pt>
    <dgm:pt modelId="{E8DACBD4-6142-4374-8C32-789CE8499143}" type="pres">
      <dgm:prSet presAssocID="{3EBD7C12-BF9C-4CEF-84E8-1898D29A000A}" presName="rootConnector" presStyleLbl="node2" presStyleIdx="3" presStyleCnt="5"/>
      <dgm:spPr/>
    </dgm:pt>
    <dgm:pt modelId="{234F1A64-5356-43ED-9871-48DAB2E991D2}" type="pres">
      <dgm:prSet presAssocID="{3EBD7C12-BF9C-4CEF-84E8-1898D29A000A}" presName="hierChild4" presStyleCnt="0"/>
      <dgm:spPr/>
    </dgm:pt>
    <dgm:pt modelId="{DF213682-C1DE-4577-BF1B-40AA4A0716DA}" type="pres">
      <dgm:prSet presAssocID="{3EBD7C12-BF9C-4CEF-84E8-1898D29A000A}" presName="hierChild5" presStyleCnt="0"/>
      <dgm:spPr/>
    </dgm:pt>
    <dgm:pt modelId="{209BFDC9-E0BE-46F3-A5E4-E3707E74FEFE}" type="pres">
      <dgm:prSet presAssocID="{3D3A05C4-EF56-43E8-973D-A0CB6E4F7F67}" presName="Name37" presStyleLbl="parChTrans1D2" presStyleIdx="4" presStyleCnt="6"/>
      <dgm:spPr/>
    </dgm:pt>
    <dgm:pt modelId="{CC3BE4FA-CF6F-46B3-8C13-B499E0461575}" type="pres">
      <dgm:prSet presAssocID="{37C7FCE6-9A4B-4890-A18D-A3D6E247F033}" presName="hierRoot2" presStyleCnt="0">
        <dgm:presLayoutVars>
          <dgm:hierBranch val="init"/>
        </dgm:presLayoutVars>
      </dgm:prSet>
      <dgm:spPr/>
    </dgm:pt>
    <dgm:pt modelId="{B82DDD40-469C-4859-92AE-5491A5605F99}" type="pres">
      <dgm:prSet presAssocID="{37C7FCE6-9A4B-4890-A18D-A3D6E247F033}" presName="rootComposite" presStyleCnt="0"/>
      <dgm:spPr/>
    </dgm:pt>
    <dgm:pt modelId="{BF9D927F-BD68-41C1-8A3B-43E344D30A04}" type="pres">
      <dgm:prSet presAssocID="{37C7FCE6-9A4B-4890-A18D-A3D6E247F033}" presName="rootText" presStyleLbl="node2" presStyleIdx="4" presStyleCnt="5" custScaleX="105700" custScaleY="174148">
        <dgm:presLayoutVars>
          <dgm:chPref val="3"/>
        </dgm:presLayoutVars>
      </dgm:prSet>
      <dgm:spPr/>
    </dgm:pt>
    <dgm:pt modelId="{9369BA38-9098-4E7F-8D83-EF43D61F7F38}" type="pres">
      <dgm:prSet presAssocID="{37C7FCE6-9A4B-4890-A18D-A3D6E247F033}" presName="rootConnector" presStyleLbl="node2" presStyleIdx="4" presStyleCnt="5"/>
      <dgm:spPr/>
    </dgm:pt>
    <dgm:pt modelId="{0AE979E2-09F9-4463-ACCA-E5B038FDBDC7}" type="pres">
      <dgm:prSet presAssocID="{37C7FCE6-9A4B-4890-A18D-A3D6E247F033}" presName="hierChild4" presStyleCnt="0"/>
      <dgm:spPr/>
    </dgm:pt>
    <dgm:pt modelId="{FA242359-8805-4CD3-AE25-7CF41505BBC8}" type="pres">
      <dgm:prSet presAssocID="{37C7FCE6-9A4B-4890-A18D-A3D6E247F033}" presName="hierChild5" presStyleCnt="0"/>
      <dgm:spPr/>
    </dgm:pt>
    <dgm:pt modelId="{AB0E5FDA-FC68-44D9-A6FD-16B991078EF1}" type="pres">
      <dgm:prSet presAssocID="{E14F71B5-3DFF-4804-B28F-FB8853246453}" presName="hierChild3" presStyleCnt="0"/>
      <dgm:spPr/>
    </dgm:pt>
    <dgm:pt modelId="{949A5B0D-AC4F-40C7-BC6B-406289C2D605}" type="pres">
      <dgm:prSet presAssocID="{D1552B3F-3DEF-4A90-B906-1700AD5286F6}" presName="Name111" presStyleLbl="parChTrans1D2" presStyleIdx="5" presStyleCnt="6"/>
      <dgm:spPr/>
    </dgm:pt>
    <dgm:pt modelId="{C52D1DCC-9130-403B-A6F5-C83BA7485B6F}" type="pres">
      <dgm:prSet presAssocID="{CA82D00F-F007-4C9C-B4CF-095FA0C7404D}" presName="hierRoot3" presStyleCnt="0">
        <dgm:presLayoutVars>
          <dgm:hierBranch val="init"/>
        </dgm:presLayoutVars>
      </dgm:prSet>
      <dgm:spPr/>
    </dgm:pt>
    <dgm:pt modelId="{6A0C6AD5-6F45-4F2C-91DC-57CABDF5C714}" type="pres">
      <dgm:prSet presAssocID="{CA82D00F-F007-4C9C-B4CF-095FA0C7404D}" presName="rootComposite3" presStyleCnt="0"/>
      <dgm:spPr/>
    </dgm:pt>
    <dgm:pt modelId="{0F629ACF-E85C-4C19-B61E-3250C5F131E3}" type="pres">
      <dgm:prSet presAssocID="{CA82D00F-F007-4C9C-B4CF-095FA0C7404D}" presName="rootText3" presStyleLbl="asst1" presStyleIdx="0" presStyleCnt="1" custScaleX="269299" custScaleY="163438" custLinFactNeighborX="-13945" custLinFactNeighborY="-39543">
        <dgm:presLayoutVars>
          <dgm:chPref val="3"/>
        </dgm:presLayoutVars>
      </dgm:prSet>
      <dgm:spPr/>
    </dgm:pt>
    <dgm:pt modelId="{2F9BFCFB-AE1C-493F-9D14-31728C63D1DE}" type="pres">
      <dgm:prSet presAssocID="{CA82D00F-F007-4C9C-B4CF-095FA0C7404D}" presName="rootConnector3" presStyleLbl="asst1" presStyleIdx="0" presStyleCnt="1"/>
      <dgm:spPr/>
    </dgm:pt>
    <dgm:pt modelId="{621D5216-2686-46F8-ABD1-CBDA4682A64B}" type="pres">
      <dgm:prSet presAssocID="{CA82D00F-F007-4C9C-B4CF-095FA0C7404D}" presName="hierChild6" presStyleCnt="0"/>
      <dgm:spPr/>
    </dgm:pt>
    <dgm:pt modelId="{A437828A-F2C5-4DD8-B3AB-51EBC859AC2D}" type="pres">
      <dgm:prSet presAssocID="{CA82D00F-F007-4C9C-B4CF-095FA0C7404D}" presName="hierChild7" presStyleCnt="0"/>
      <dgm:spPr/>
    </dgm:pt>
  </dgm:ptLst>
  <dgm:cxnLst>
    <dgm:cxn modelId="{EFA6A402-0112-4BE5-ADD0-79C3196E2217}" type="presOf" srcId="{6C433365-9874-454F-8566-F6A6F3A7194E}" destId="{AA5DD0AE-F856-4FBB-B064-2772AD9CDE70}" srcOrd="1" destOrd="0" presId="urn:microsoft.com/office/officeart/2005/8/layout/orgChart1"/>
    <dgm:cxn modelId="{EC4C1706-EEDF-4127-9682-DA7E41B92C52}" srcId="{1B588239-664F-4D80-BEA5-3A93A5AD8CAA}" destId="{E14F71B5-3DFF-4804-B28F-FB8853246453}" srcOrd="0" destOrd="0" parTransId="{ABBDFF54-7A0F-4155-BFC1-86E27B4927B7}" sibTransId="{653FF1A0-39A1-41CF-9256-A90C18437932}"/>
    <dgm:cxn modelId="{6CC63B0D-7899-470F-BB93-3160723CD81D}" type="presOf" srcId="{7CC73E91-9B63-4CBA-BDE6-D073707BC5C2}" destId="{495A3D9D-A122-457E-B266-3E030FE55D22}" srcOrd="1" destOrd="0" presId="urn:microsoft.com/office/officeart/2005/8/layout/orgChart1"/>
    <dgm:cxn modelId="{4E7F510E-66A1-4AD2-875A-4FE659A57D10}" type="presOf" srcId="{1B588239-664F-4D80-BEA5-3A93A5AD8CAA}" destId="{DFF20592-F9D7-49B1-BD70-276F66E97EF4}" srcOrd="0" destOrd="0" presId="urn:microsoft.com/office/officeart/2005/8/layout/orgChart1"/>
    <dgm:cxn modelId="{E6202913-8BC2-4309-9021-3174953F8A03}" type="presOf" srcId="{3EBD7C12-BF9C-4CEF-84E8-1898D29A000A}" destId="{E71B571E-EBD9-4F4A-AA5A-938CDA30EC64}" srcOrd="0" destOrd="0" presId="urn:microsoft.com/office/officeart/2005/8/layout/orgChart1"/>
    <dgm:cxn modelId="{91C3AD13-D6AC-48A2-856A-DF6C614622CE}" type="presOf" srcId="{3D3A05C4-EF56-43E8-973D-A0CB6E4F7F67}" destId="{209BFDC9-E0BE-46F3-A5E4-E3707E74FEFE}" srcOrd="0" destOrd="0" presId="urn:microsoft.com/office/officeart/2005/8/layout/orgChart1"/>
    <dgm:cxn modelId="{47FB7D18-8EF2-4A70-A26B-F246DF42F32F}" srcId="{E14F71B5-3DFF-4804-B28F-FB8853246453}" destId="{37C7FCE6-9A4B-4890-A18D-A3D6E247F033}" srcOrd="5" destOrd="0" parTransId="{3D3A05C4-EF56-43E8-973D-A0CB6E4F7F67}" sibTransId="{C50F640C-408D-4F75-B508-81EA84AA36E1}"/>
    <dgm:cxn modelId="{B7A24D25-0759-4732-B065-403E167A9C25}" type="presOf" srcId="{7CC73E91-9B63-4CBA-BDE6-D073707BC5C2}" destId="{D6E8A5F2-0AC7-45D5-8286-B92117A4DDC5}" srcOrd="0" destOrd="0" presId="urn:microsoft.com/office/officeart/2005/8/layout/orgChart1"/>
    <dgm:cxn modelId="{A820232B-AD3A-4B79-BEF4-E873585FFED9}" type="presOf" srcId="{37C7FCE6-9A4B-4890-A18D-A3D6E247F033}" destId="{9369BA38-9098-4E7F-8D83-EF43D61F7F38}" srcOrd="1" destOrd="0" presId="urn:microsoft.com/office/officeart/2005/8/layout/orgChart1"/>
    <dgm:cxn modelId="{DBABAD31-7A1D-4A34-BFB7-D15E8E87E488}" type="presOf" srcId="{7382DCB0-48D9-4348-A880-711F999D007E}" destId="{EB7A7A82-F7E1-43F3-BEF3-41ED5A310D6E}" srcOrd="0" destOrd="0" presId="urn:microsoft.com/office/officeart/2005/8/layout/orgChart1"/>
    <dgm:cxn modelId="{67C02E35-4AB0-4D02-BBD5-61C26321AE09}" srcId="{E14F71B5-3DFF-4804-B28F-FB8853246453}" destId="{3EBD7C12-BF9C-4CEF-84E8-1898D29A000A}" srcOrd="4" destOrd="0" parTransId="{09FF8C02-0D84-4524-9477-DC4621D4C6B9}" sibTransId="{353F06CF-1901-4535-ABE9-BC8CF0293149}"/>
    <dgm:cxn modelId="{4FFC953A-37F0-4DBE-97DC-02ADFE400FA2}" type="presOf" srcId="{DFB367F9-399F-437E-B14C-A540FE180022}" destId="{105A28FB-3736-4DB9-B463-EF732F706AA8}" srcOrd="0" destOrd="0" presId="urn:microsoft.com/office/officeart/2005/8/layout/orgChart1"/>
    <dgm:cxn modelId="{287A9B54-EEC9-49EC-BFE5-EC6DFAB5EDD7}" type="presOf" srcId="{3EBD7C12-BF9C-4CEF-84E8-1898D29A000A}" destId="{E8DACBD4-6142-4374-8C32-789CE8499143}" srcOrd="1" destOrd="0" presId="urn:microsoft.com/office/officeart/2005/8/layout/orgChart1"/>
    <dgm:cxn modelId="{859B9F5A-BD54-4FA8-9EF8-062B5961EF5E}" srcId="{E14F71B5-3DFF-4804-B28F-FB8853246453}" destId="{7CC73E91-9B63-4CBA-BDE6-D073707BC5C2}" srcOrd="3" destOrd="0" parTransId="{DFB367F9-399F-437E-B14C-A540FE180022}" sibTransId="{BE669E02-221F-437D-9631-024C0A50A941}"/>
    <dgm:cxn modelId="{1815BA81-7E50-429C-B4D9-1AB73B411584}" type="presOf" srcId="{E14F71B5-3DFF-4804-B28F-FB8853246453}" destId="{1EFBA291-390A-48E6-BD49-7F3E066E2EA5}" srcOrd="1" destOrd="0" presId="urn:microsoft.com/office/officeart/2005/8/layout/orgChart1"/>
    <dgm:cxn modelId="{CFE96692-C642-4534-8444-0A9B85A2E44A}" type="presOf" srcId="{6C433365-9874-454F-8566-F6A6F3A7194E}" destId="{6272D0A8-8AD8-4463-9F2F-6361269232D3}" srcOrd="0" destOrd="0" presId="urn:microsoft.com/office/officeart/2005/8/layout/orgChart1"/>
    <dgm:cxn modelId="{C62D0B9B-2652-4134-B6D5-C260ABC9B9B9}" type="presOf" srcId="{D1552B3F-3DEF-4A90-B906-1700AD5286F6}" destId="{949A5B0D-AC4F-40C7-BC6B-406289C2D605}" srcOrd="0" destOrd="0" presId="urn:microsoft.com/office/officeart/2005/8/layout/orgChart1"/>
    <dgm:cxn modelId="{B571F2A5-FAB3-4E2C-B3D5-A00A5404BCF9}" type="presOf" srcId="{37C7FCE6-9A4B-4890-A18D-A3D6E247F033}" destId="{BF9D927F-BD68-41C1-8A3B-43E344D30A04}" srcOrd="0" destOrd="0" presId="urn:microsoft.com/office/officeart/2005/8/layout/orgChart1"/>
    <dgm:cxn modelId="{CF8925B3-7353-40D1-9154-80819F9CC353}" type="presOf" srcId="{101B45C5-D527-4A7E-8041-13E678C15231}" destId="{6EE3778B-9F6E-493B-AFF7-6B234CE37E06}" srcOrd="1" destOrd="0" presId="urn:microsoft.com/office/officeart/2005/8/layout/orgChart1"/>
    <dgm:cxn modelId="{BDCD31C2-4B9E-4776-8D0C-B9879E2A4152}" type="presOf" srcId="{CA82D00F-F007-4C9C-B4CF-095FA0C7404D}" destId="{0F629ACF-E85C-4C19-B61E-3250C5F131E3}" srcOrd="0" destOrd="0" presId="urn:microsoft.com/office/officeart/2005/8/layout/orgChart1"/>
    <dgm:cxn modelId="{FF524DCC-ACE6-4618-9D88-CE770B052D18}" srcId="{E14F71B5-3DFF-4804-B28F-FB8853246453}" destId="{CA82D00F-F007-4C9C-B4CF-095FA0C7404D}" srcOrd="0" destOrd="0" parTransId="{D1552B3F-3DEF-4A90-B906-1700AD5286F6}" sibTransId="{FA35FEA2-3111-4FDA-876E-7DFB54AD7FD4}"/>
    <dgm:cxn modelId="{BC6F72CC-F044-4766-ADC9-44F77132CBEC}" type="presOf" srcId="{101B45C5-D527-4A7E-8041-13E678C15231}" destId="{1375B15C-168C-4277-B7FE-00012CAB552D}" srcOrd="0" destOrd="0" presId="urn:microsoft.com/office/officeart/2005/8/layout/orgChart1"/>
    <dgm:cxn modelId="{F95288D4-1A59-4C0B-8BCD-4240AAD80BAD}" type="presOf" srcId="{E14F71B5-3DFF-4804-B28F-FB8853246453}" destId="{B4C02F65-7473-4F55-BB01-96118CCE1778}" srcOrd="0" destOrd="0" presId="urn:microsoft.com/office/officeart/2005/8/layout/orgChart1"/>
    <dgm:cxn modelId="{CD179BDE-6A94-4479-83C8-78E91137E03F}" srcId="{E14F71B5-3DFF-4804-B28F-FB8853246453}" destId="{6C433365-9874-454F-8566-F6A6F3A7194E}" srcOrd="1" destOrd="0" parTransId="{A591A891-EBCD-4DE4-A85C-61D54A23BB86}" sibTransId="{FB25C531-8056-4C42-BAAE-D1F018E54C48}"/>
    <dgm:cxn modelId="{7F0702E2-B19F-4841-A07E-1637A773FBF2}" type="presOf" srcId="{CA82D00F-F007-4C9C-B4CF-095FA0C7404D}" destId="{2F9BFCFB-AE1C-493F-9D14-31728C63D1DE}" srcOrd="1" destOrd="0" presId="urn:microsoft.com/office/officeart/2005/8/layout/orgChart1"/>
    <dgm:cxn modelId="{54D3E2E6-83A9-4AB9-A146-A3132B857A57}" type="presOf" srcId="{A591A891-EBCD-4DE4-A85C-61D54A23BB86}" destId="{F3A5F3EE-F521-4FDB-BF45-97BFA999B9BB}" srcOrd="0" destOrd="0" presId="urn:microsoft.com/office/officeart/2005/8/layout/orgChart1"/>
    <dgm:cxn modelId="{FBC38CEC-0AE8-44AB-AFF5-D63004A47FB8}" srcId="{E14F71B5-3DFF-4804-B28F-FB8853246453}" destId="{101B45C5-D527-4A7E-8041-13E678C15231}" srcOrd="2" destOrd="0" parTransId="{7382DCB0-48D9-4348-A880-711F999D007E}" sibTransId="{AF5058AA-F041-456D-BD3D-6561735CCAC9}"/>
    <dgm:cxn modelId="{002117FE-E6C0-4374-BF37-9AD296C1FB16}" type="presOf" srcId="{09FF8C02-0D84-4524-9477-DC4621D4C6B9}" destId="{6E665868-1603-43C2-BCFA-12C33FCE0E0E}" srcOrd="0" destOrd="0" presId="urn:microsoft.com/office/officeart/2005/8/layout/orgChart1"/>
    <dgm:cxn modelId="{A8E6CD83-C483-4DD6-98A0-1551E8904848}" type="presParOf" srcId="{DFF20592-F9D7-49B1-BD70-276F66E97EF4}" destId="{50C00C37-FAAA-44F8-9D87-FC36050EB2E3}" srcOrd="0" destOrd="0" presId="urn:microsoft.com/office/officeart/2005/8/layout/orgChart1"/>
    <dgm:cxn modelId="{BF6A7BFE-4650-479D-AD25-E30A6EA82AE6}" type="presParOf" srcId="{50C00C37-FAAA-44F8-9D87-FC36050EB2E3}" destId="{3BCCE481-8F6D-43E9-8F09-0D1965DE5EFB}" srcOrd="0" destOrd="0" presId="urn:microsoft.com/office/officeart/2005/8/layout/orgChart1"/>
    <dgm:cxn modelId="{BC972F30-3F6A-4D92-AF91-D491EE3D8A81}" type="presParOf" srcId="{3BCCE481-8F6D-43E9-8F09-0D1965DE5EFB}" destId="{B4C02F65-7473-4F55-BB01-96118CCE1778}" srcOrd="0" destOrd="0" presId="urn:microsoft.com/office/officeart/2005/8/layout/orgChart1"/>
    <dgm:cxn modelId="{F7EC31B7-1470-448A-AE9D-205140BD9C28}" type="presParOf" srcId="{3BCCE481-8F6D-43E9-8F09-0D1965DE5EFB}" destId="{1EFBA291-390A-48E6-BD49-7F3E066E2EA5}" srcOrd="1" destOrd="0" presId="urn:microsoft.com/office/officeart/2005/8/layout/orgChart1"/>
    <dgm:cxn modelId="{9395196D-D96E-4A03-BD86-6940B5A10629}" type="presParOf" srcId="{50C00C37-FAAA-44F8-9D87-FC36050EB2E3}" destId="{E942842B-A309-4905-931C-5905E05A976F}" srcOrd="1" destOrd="0" presId="urn:microsoft.com/office/officeart/2005/8/layout/orgChart1"/>
    <dgm:cxn modelId="{3D94CA26-79AF-45AD-A2FB-E9DD2C7AD896}" type="presParOf" srcId="{E942842B-A309-4905-931C-5905E05A976F}" destId="{F3A5F3EE-F521-4FDB-BF45-97BFA999B9BB}" srcOrd="0" destOrd="0" presId="urn:microsoft.com/office/officeart/2005/8/layout/orgChart1"/>
    <dgm:cxn modelId="{B4BD1900-2C7B-4108-B61C-1A22463F5F78}" type="presParOf" srcId="{E942842B-A309-4905-931C-5905E05A976F}" destId="{5B7070ED-C12A-4652-B42E-5C57E97961BD}" srcOrd="1" destOrd="0" presId="urn:microsoft.com/office/officeart/2005/8/layout/orgChart1"/>
    <dgm:cxn modelId="{06C5BC43-8065-4B24-87AF-59C4A6427672}" type="presParOf" srcId="{5B7070ED-C12A-4652-B42E-5C57E97961BD}" destId="{0ACAF531-6849-4091-9F81-7DE37E742816}" srcOrd="0" destOrd="0" presId="urn:microsoft.com/office/officeart/2005/8/layout/orgChart1"/>
    <dgm:cxn modelId="{6D031A32-10A0-45C6-A6A8-6154345BDF5B}" type="presParOf" srcId="{0ACAF531-6849-4091-9F81-7DE37E742816}" destId="{6272D0A8-8AD8-4463-9F2F-6361269232D3}" srcOrd="0" destOrd="0" presId="urn:microsoft.com/office/officeart/2005/8/layout/orgChart1"/>
    <dgm:cxn modelId="{D866EEA3-82AF-43FD-86EC-F854E049C762}" type="presParOf" srcId="{0ACAF531-6849-4091-9F81-7DE37E742816}" destId="{AA5DD0AE-F856-4FBB-B064-2772AD9CDE70}" srcOrd="1" destOrd="0" presId="urn:microsoft.com/office/officeart/2005/8/layout/orgChart1"/>
    <dgm:cxn modelId="{EECC5BC2-ECFE-4F13-8CD4-C426850CF93A}" type="presParOf" srcId="{5B7070ED-C12A-4652-B42E-5C57E97961BD}" destId="{F8D2452C-5D20-4C7B-A5C1-4B8C39AECBB4}" srcOrd="1" destOrd="0" presId="urn:microsoft.com/office/officeart/2005/8/layout/orgChart1"/>
    <dgm:cxn modelId="{484225D3-9B71-48B6-A243-49B3E16CD012}" type="presParOf" srcId="{5B7070ED-C12A-4652-B42E-5C57E97961BD}" destId="{D899005A-F63B-4A8A-8C3C-47E2C970C879}" srcOrd="2" destOrd="0" presId="urn:microsoft.com/office/officeart/2005/8/layout/orgChart1"/>
    <dgm:cxn modelId="{6CAF2C2C-8776-4A33-898B-3B1A24B408FB}" type="presParOf" srcId="{E942842B-A309-4905-931C-5905E05A976F}" destId="{EB7A7A82-F7E1-43F3-BEF3-41ED5A310D6E}" srcOrd="2" destOrd="0" presId="urn:microsoft.com/office/officeart/2005/8/layout/orgChart1"/>
    <dgm:cxn modelId="{05626983-120D-43DE-9295-F2B80A69923B}" type="presParOf" srcId="{E942842B-A309-4905-931C-5905E05A976F}" destId="{20C26120-BC6D-467C-9C76-B9AEDE266815}" srcOrd="3" destOrd="0" presId="urn:microsoft.com/office/officeart/2005/8/layout/orgChart1"/>
    <dgm:cxn modelId="{A5200804-0B38-49F9-85AC-03BC70FAAA6C}" type="presParOf" srcId="{20C26120-BC6D-467C-9C76-B9AEDE266815}" destId="{A80D5B1C-B078-4451-928C-94D94D884DAF}" srcOrd="0" destOrd="0" presId="urn:microsoft.com/office/officeart/2005/8/layout/orgChart1"/>
    <dgm:cxn modelId="{018EAAA0-2EFD-430E-97B1-022DDE032D77}" type="presParOf" srcId="{A80D5B1C-B078-4451-928C-94D94D884DAF}" destId="{1375B15C-168C-4277-B7FE-00012CAB552D}" srcOrd="0" destOrd="0" presId="urn:microsoft.com/office/officeart/2005/8/layout/orgChart1"/>
    <dgm:cxn modelId="{01336CD2-FD06-446D-992B-7B85FCDFF45C}" type="presParOf" srcId="{A80D5B1C-B078-4451-928C-94D94D884DAF}" destId="{6EE3778B-9F6E-493B-AFF7-6B234CE37E06}" srcOrd="1" destOrd="0" presId="urn:microsoft.com/office/officeart/2005/8/layout/orgChart1"/>
    <dgm:cxn modelId="{868F7DDB-958C-4CC2-B72A-65AB05BEE305}" type="presParOf" srcId="{20C26120-BC6D-467C-9C76-B9AEDE266815}" destId="{4D5B94E1-605D-4CBA-9A86-EAF675BCB35C}" srcOrd="1" destOrd="0" presId="urn:microsoft.com/office/officeart/2005/8/layout/orgChart1"/>
    <dgm:cxn modelId="{01E2F8EE-3995-47BA-8620-20CB36D80B37}" type="presParOf" srcId="{20C26120-BC6D-467C-9C76-B9AEDE266815}" destId="{7D3CBD16-3B5D-4715-856E-8AB0CE4323D6}" srcOrd="2" destOrd="0" presId="urn:microsoft.com/office/officeart/2005/8/layout/orgChart1"/>
    <dgm:cxn modelId="{23D04EFD-8D79-4237-B845-8FB69F059E9A}" type="presParOf" srcId="{E942842B-A309-4905-931C-5905E05A976F}" destId="{105A28FB-3736-4DB9-B463-EF732F706AA8}" srcOrd="4" destOrd="0" presId="urn:microsoft.com/office/officeart/2005/8/layout/orgChart1"/>
    <dgm:cxn modelId="{19887ADB-CF7C-4205-BF51-06D3444A0EC6}" type="presParOf" srcId="{E942842B-A309-4905-931C-5905E05A976F}" destId="{FEEBD9C4-230B-404B-B27D-25A004181A04}" srcOrd="5" destOrd="0" presId="urn:microsoft.com/office/officeart/2005/8/layout/orgChart1"/>
    <dgm:cxn modelId="{961E00B6-C2FF-4526-B81C-6A47D7256A52}" type="presParOf" srcId="{FEEBD9C4-230B-404B-B27D-25A004181A04}" destId="{6AA415EB-0647-49DB-95BE-6E0436754260}" srcOrd="0" destOrd="0" presId="urn:microsoft.com/office/officeart/2005/8/layout/orgChart1"/>
    <dgm:cxn modelId="{4D3D9A4B-79F2-457D-8D17-C4432F70F2A0}" type="presParOf" srcId="{6AA415EB-0647-49DB-95BE-6E0436754260}" destId="{D6E8A5F2-0AC7-45D5-8286-B92117A4DDC5}" srcOrd="0" destOrd="0" presId="urn:microsoft.com/office/officeart/2005/8/layout/orgChart1"/>
    <dgm:cxn modelId="{5D3BA0CF-4E30-4A78-932A-01FDCE8E76D6}" type="presParOf" srcId="{6AA415EB-0647-49DB-95BE-6E0436754260}" destId="{495A3D9D-A122-457E-B266-3E030FE55D22}" srcOrd="1" destOrd="0" presId="urn:microsoft.com/office/officeart/2005/8/layout/orgChart1"/>
    <dgm:cxn modelId="{89159109-2612-4EC1-8DBE-EC8AB445F3F7}" type="presParOf" srcId="{FEEBD9C4-230B-404B-B27D-25A004181A04}" destId="{028FF55D-B30B-4B37-822C-0AD93BFC482B}" srcOrd="1" destOrd="0" presId="urn:microsoft.com/office/officeart/2005/8/layout/orgChart1"/>
    <dgm:cxn modelId="{A9FA8B66-FE4F-4E75-A4AD-2F694F746FFC}" type="presParOf" srcId="{FEEBD9C4-230B-404B-B27D-25A004181A04}" destId="{EEB006F0-DB83-47C1-BC5A-83D6A9A0B0DF}" srcOrd="2" destOrd="0" presId="urn:microsoft.com/office/officeart/2005/8/layout/orgChart1"/>
    <dgm:cxn modelId="{D02F8B68-9DBD-449E-807D-B2EC286802E3}" type="presParOf" srcId="{E942842B-A309-4905-931C-5905E05A976F}" destId="{6E665868-1603-43C2-BCFA-12C33FCE0E0E}" srcOrd="6" destOrd="0" presId="urn:microsoft.com/office/officeart/2005/8/layout/orgChart1"/>
    <dgm:cxn modelId="{6C9090A2-84B8-4241-AEF8-3452FEBD4EF0}" type="presParOf" srcId="{E942842B-A309-4905-931C-5905E05A976F}" destId="{0288DFAF-8893-4419-B445-7A07B175134D}" srcOrd="7" destOrd="0" presId="urn:microsoft.com/office/officeart/2005/8/layout/orgChart1"/>
    <dgm:cxn modelId="{2FF84E0B-9525-4367-8818-CF46C40C2265}" type="presParOf" srcId="{0288DFAF-8893-4419-B445-7A07B175134D}" destId="{F17384E9-B588-4BEF-9639-C0065C267FBD}" srcOrd="0" destOrd="0" presId="urn:microsoft.com/office/officeart/2005/8/layout/orgChart1"/>
    <dgm:cxn modelId="{0302DE34-9B38-4C01-BF60-D3F4C5451286}" type="presParOf" srcId="{F17384E9-B588-4BEF-9639-C0065C267FBD}" destId="{E71B571E-EBD9-4F4A-AA5A-938CDA30EC64}" srcOrd="0" destOrd="0" presId="urn:microsoft.com/office/officeart/2005/8/layout/orgChart1"/>
    <dgm:cxn modelId="{D496CAF1-0E87-48D9-A06F-8030C8E4D513}" type="presParOf" srcId="{F17384E9-B588-4BEF-9639-C0065C267FBD}" destId="{E8DACBD4-6142-4374-8C32-789CE8499143}" srcOrd="1" destOrd="0" presId="urn:microsoft.com/office/officeart/2005/8/layout/orgChart1"/>
    <dgm:cxn modelId="{E13A66D4-B3E2-448A-AE04-8795EBBF6BE0}" type="presParOf" srcId="{0288DFAF-8893-4419-B445-7A07B175134D}" destId="{234F1A64-5356-43ED-9871-48DAB2E991D2}" srcOrd="1" destOrd="0" presId="urn:microsoft.com/office/officeart/2005/8/layout/orgChart1"/>
    <dgm:cxn modelId="{D19C50AE-E3BE-4CA4-8325-B0F059EE4BD3}" type="presParOf" srcId="{0288DFAF-8893-4419-B445-7A07B175134D}" destId="{DF213682-C1DE-4577-BF1B-40AA4A0716DA}" srcOrd="2" destOrd="0" presId="urn:microsoft.com/office/officeart/2005/8/layout/orgChart1"/>
    <dgm:cxn modelId="{531D2846-5FDF-4765-A6A8-1C3FFDF3870E}" type="presParOf" srcId="{E942842B-A309-4905-931C-5905E05A976F}" destId="{209BFDC9-E0BE-46F3-A5E4-E3707E74FEFE}" srcOrd="8" destOrd="0" presId="urn:microsoft.com/office/officeart/2005/8/layout/orgChart1"/>
    <dgm:cxn modelId="{A6F6952D-2DBF-4AD5-B6C9-A53005EA66E2}" type="presParOf" srcId="{E942842B-A309-4905-931C-5905E05A976F}" destId="{CC3BE4FA-CF6F-46B3-8C13-B499E0461575}" srcOrd="9" destOrd="0" presId="urn:microsoft.com/office/officeart/2005/8/layout/orgChart1"/>
    <dgm:cxn modelId="{13CAA66D-1BC3-41F6-9901-A6F24C30020B}" type="presParOf" srcId="{CC3BE4FA-CF6F-46B3-8C13-B499E0461575}" destId="{B82DDD40-469C-4859-92AE-5491A5605F99}" srcOrd="0" destOrd="0" presId="urn:microsoft.com/office/officeart/2005/8/layout/orgChart1"/>
    <dgm:cxn modelId="{709A869A-AFAD-4D2F-8A93-48B7E94D666D}" type="presParOf" srcId="{B82DDD40-469C-4859-92AE-5491A5605F99}" destId="{BF9D927F-BD68-41C1-8A3B-43E344D30A04}" srcOrd="0" destOrd="0" presId="urn:microsoft.com/office/officeart/2005/8/layout/orgChart1"/>
    <dgm:cxn modelId="{8F927215-6979-41C2-8410-7B75F5FE3EC1}" type="presParOf" srcId="{B82DDD40-469C-4859-92AE-5491A5605F99}" destId="{9369BA38-9098-4E7F-8D83-EF43D61F7F38}" srcOrd="1" destOrd="0" presId="urn:microsoft.com/office/officeart/2005/8/layout/orgChart1"/>
    <dgm:cxn modelId="{1D95EE92-4F0D-4B4E-8495-A26531D790EC}" type="presParOf" srcId="{CC3BE4FA-CF6F-46B3-8C13-B499E0461575}" destId="{0AE979E2-09F9-4463-ACCA-E5B038FDBDC7}" srcOrd="1" destOrd="0" presId="urn:microsoft.com/office/officeart/2005/8/layout/orgChart1"/>
    <dgm:cxn modelId="{169C8D9F-DB3C-4C04-BA98-D46277CAF0A2}" type="presParOf" srcId="{CC3BE4FA-CF6F-46B3-8C13-B499E0461575}" destId="{FA242359-8805-4CD3-AE25-7CF41505BBC8}" srcOrd="2" destOrd="0" presId="urn:microsoft.com/office/officeart/2005/8/layout/orgChart1"/>
    <dgm:cxn modelId="{6516F2FF-665A-46A4-90A2-2E7DE55C741F}" type="presParOf" srcId="{50C00C37-FAAA-44F8-9D87-FC36050EB2E3}" destId="{AB0E5FDA-FC68-44D9-A6FD-16B991078EF1}" srcOrd="2" destOrd="0" presId="urn:microsoft.com/office/officeart/2005/8/layout/orgChart1"/>
    <dgm:cxn modelId="{A931F8B1-4D3E-4062-8EA4-19A19E7E5C93}" type="presParOf" srcId="{AB0E5FDA-FC68-44D9-A6FD-16B991078EF1}" destId="{949A5B0D-AC4F-40C7-BC6B-406289C2D605}" srcOrd="0" destOrd="0" presId="urn:microsoft.com/office/officeart/2005/8/layout/orgChart1"/>
    <dgm:cxn modelId="{4DCA171B-0C3B-4085-A653-CA7218551345}" type="presParOf" srcId="{AB0E5FDA-FC68-44D9-A6FD-16B991078EF1}" destId="{C52D1DCC-9130-403B-A6F5-C83BA7485B6F}" srcOrd="1" destOrd="0" presId="urn:microsoft.com/office/officeart/2005/8/layout/orgChart1"/>
    <dgm:cxn modelId="{02C3AAB4-644B-4F3C-B030-F941C819025C}" type="presParOf" srcId="{C52D1DCC-9130-403B-A6F5-C83BA7485B6F}" destId="{6A0C6AD5-6F45-4F2C-91DC-57CABDF5C714}" srcOrd="0" destOrd="0" presId="urn:microsoft.com/office/officeart/2005/8/layout/orgChart1"/>
    <dgm:cxn modelId="{73059144-9223-4CC4-A053-F390496B4A3C}" type="presParOf" srcId="{6A0C6AD5-6F45-4F2C-91DC-57CABDF5C714}" destId="{0F629ACF-E85C-4C19-B61E-3250C5F131E3}" srcOrd="0" destOrd="0" presId="urn:microsoft.com/office/officeart/2005/8/layout/orgChart1"/>
    <dgm:cxn modelId="{040B1FC8-BDDB-4DCE-80BB-798493AE5830}" type="presParOf" srcId="{6A0C6AD5-6F45-4F2C-91DC-57CABDF5C714}" destId="{2F9BFCFB-AE1C-493F-9D14-31728C63D1DE}" srcOrd="1" destOrd="0" presId="urn:microsoft.com/office/officeart/2005/8/layout/orgChart1"/>
    <dgm:cxn modelId="{AF65D8F8-231F-4536-A519-E9F8C5FE5A17}" type="presParOf" srcId="{C52D1DCC-9130-403B-A6F5-C83BA7485B6F}" destId="{621D5216-2686-46F8-ABD1-CBDA4682A64B}" srcOrd="1" destOrd="0" presId="urn:microsoft.com/office/officeart/2005/8/layout/orgChart1"/>
    <dgm:cxn modelId="{5E1FD793-299E-4385-BC7E-0CB2751A6644}" type="presParOf" srcId="{C52D1DCC-9130-403B-A6F5-C83BA7485B6F}" destId="{A437828A-F2C5-4DD8-B3AB-51EBC859AC2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F11914-165D-4D5F-96B5-D31FD5C94FBD}" type="doc">
      <dgm:prSet loTypeId="urn:microsoft.com/office/officeart/2005/8/layout/process4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CE2DFE7-F699-4ADD-BFAF-ECA8AC886242}">
      <dgm:prSet phldrT="[Текст]"/>
      <dgm:spPr>
        <a:solidFill>
          <a:srgbClr val="85C27F"/>
        </a:solidFill>
      </dgm:spPr>
      <dgm:t>
        <a:bodyPr/>
        <a:lstStyle/>
        <a:p>
          <a:pPr algn="l"/>
          <a:r>
            <a:rPr lang="ru-RU" altLang="ru-RU" b="1" dirty="0">
              <a:solidFill>
                <a:srgbClr val="003300"/>
              </a:solidFill>
              <a:latin typeface="Times New Roman" panose="02020603050405020304" pitchFamily="18" charset="0"/>
            </a:rPr>
            <a:t>Составление проекта бюджета</a:t>
          </a:r>
          <a:endParaRPr lang="ru-RU" dirty="0">
            <a:solidFill>
              <a:srgbClr val="003300"/>
            </a:solidFill>
          </a:endParaRPr>
        </a:p>
      </dgm:t>
    </dgm:pt>
    <dgm:pt modelId="{B5470ADF-11D4-4DBA-A447-FD61ECC4CE50}" type="parTrans" cxnId="{B7776792-520C-4853-95E4-21EC068001F8}">
      <dgm:prSet/>
      <dgm:spPr/>
      <dgm:t>
        <a:bodyPr/>
        <a:lstStyle/>
        <a:p>
          <a:endParaRPr lang="ru-RU"/>
        </a:p>
      </dgm:t>
    </dgm:pt>
    <dgm:pt modelId="{1F25780C-46D1-4DF3-AD1E-1563EB15E0DF}" type="sibTrans" cxnId="{B7776792-520C-4853-95E4-21EC068001F8}">
      <dgm:prSet/>
      <dgm:spPr/>
      <dgm:t>
        <a:bodyPr/>
        <a:lstStyle/>
        <a:p>
          <a:endParaRPr lang="ru-RU"/>
        </a:p>
      </dgm:t>
    </dgm:pt>
    <dgm:pt modelId="{FF282D8C-D976-4C24-BB90-9B8CC78C50C9}">
      <dgm:prSet phldrT="[Текст]" custT="1"/>
      <dgm:spPr>
        <a:solidFill>
          <a:srgbClr val="85C27F"/>
        </a:solidFill>
      </dgm:spPr>
      <dgm:t>
        <a:bodyPr/>
        <a:lstStyle/>
        <a:p>
          <a:pPr algn="l"/>
          <a:r>
            <a:rPr lang="ru-RU" altLang="ru-RU" sz="2000" b="1" dirty="0">
              <a:solidFill>
                <a:srgbClr val="003300"/>
              </a:solidFill>
              <a:latin typeface="Times New Roman" panose="02020603050405020304" pitchFamily="18" charset="0"/>
            </a:rPr>
            <a:t>Утверждение бюджета</a:t>
          </a:r>
          <a:endParaRPr lang="ru-RU" sz="2000" dirty="0">
            <a:solidFill>
              <a:srgbClr val="003300"/>
            </a:solidFill>
          </a:endParaRPr>
        </a:p>
      </dgm:t>
    </dgm:pt>
    <dgm:pt modelId="{9E1D63DE-9C66-46BE-8A06-9F5848CE4E13}" type="parTrans" cxnId="{2C2FC280-BCA9-4A82-AC2B-BAF3F1CB087E}">
      <dgm:prSet/>
      <dgm:spPr/>
      <dgm:t>
        <a:bodyPr/>
        <a:lstStyle/>
        <a:p>
          <a:endParaRPr lang="ru-RU"/>
        </a:p>
      </dgm:t>
    </dgm:pt>
    <dgm:pt modelId="{7AA13D5D-5430-40E7-816A-9A105F57D1F5}" type="sibTrans" cxnId="{2C2FC280-BCA9-4A82-AC2B-BAF3F1CB087E}">
      <dgm:prSet/>
      <dgm:spPr/>
      <dgm:t>
        <a:bodyPr/>
        <a:lstStyle/>
        <a:p>
          <a:endParaRPr lang="ru-RU"/>
        </a:p>
      </dgm:t>
    </dgm:pt>
    <dgm:pt modelId="{CE8B14E1-A04C-4F1A-8DF2-137838F5B19D}">
      <dgm:prSet phldrT="[Текст]" custT="1"/>
      <dgm:spPr>
        <a:solidFill>
          <a:srgbClr val="85C27F"/>
        </a:solidFill>
      </dgm:spPr>
      <dgm:t>
        <a:bodyPr/>
        <a:lstStyle/>
        <a:p>
          <a:pPr algn="l"/>
          <a:r>
            <a:rPr lang="ru-RU" altLang="ru-RU" sz="2000" b="1" dirty="0">
              <a:solidFill>
                <a:srgbClr val="003300"/>
              </a:solidFill>
              <a:latin typeface="Times New Roman" panose="02020603050405020304" pitchFamily="18" charset="0"/>
            </a:rPr>
            <a:t>Исполнение бюджета</a:t>
          </a:r>
          <a:endParaRPr lang="ru-RU" sz="2000" dirty="0">
            <a:solidFill>
              <a:srgbClr val="003300"/>
            </a:solidFill>
          </a:endParaRPr>
        </a:p>
      </dgm:t>
    </dgm:pt>
    <dgm:pt modelId="{D045D135-CAF7-486C-A0B2-C5430C482581}" type="parTrans" cxnId="{153DED15-76B4-4B4C-807D-C9331BBDE19B}">
      <dgm:prSet/>
      <dgm:spPr/>
      <dgm:t>
        <a:bodyPr/>
        <a:lstStyle/>
        <a:p>
          <a:endParaRPr lang="ru-RU"/>
        </a:p>
      </dgm:t>
    </dgm:pt>
    <dgm:pt modelId="{CAFC2CBB-091A-4D3D-9409-EE0546950A88}" type="sibTrans" cxnId="{153DED15-76B4-4B4C-807D-C9331BBDE19B}">
      <dgm:prSet/>
      <dgm:spPr/>
      <dgm:t>
        <a:bodyPr/>
        <a:lstStyle/>
        <a:p>
          <a:endParaRPr lang="ru-RU"/>
        </a:p>
      </dgm:t>
    </dgm:pt>
    <dgm:pt modelId="{582F9923-C68E-4794-84E7-5A0AEE071C1D}">
      <dgm:prSet phldrT="[Текст]" custT="1"/>
      <dgm:spPr>
        <a:solidFill>
          <a:srgbClr val="85C27F"/>
        </a:solidFill>
      </dgm:spPr>
      <dgm:t>
        <a:bodyPr/>
        <a:lstStyle/>
        <a:p>
          <a:pPr algn="l"/>
          <a:r>
            <a:rPr lang="ru-RU" altLang="ru-RU" sz="2000" b="1" dirty="0">
              <a:solidFill>
                <a:srgbClr val="003300"/>
              </a:solidFill>
              <a:latin typeface="Times New Roman" panose="02020603050405020304" pitchFamily="18" charset="0"/>
            </a:rPr>
            <a:t>Составление отчета об исполнении бюджета</a:t>
          </a:r>
          <a:endParaRPr lang="ru-RU" sz="2000" dirty="0">
            <a:solidFill>
              <a:srgbClr val="003300"/>
            </a:solidFill>
          </a:endParaRPr>
        </a:p>
      </dgm:t>
    </dgm:pt>
    <dgm:pt modelId="{B4797A51-6CAE-4B1B-9683-734E3E94E3C5}" type="parTrans" cxnId="{315B39EC-4EEA-4681-B454-09F4833FDB0A}">
      <dgm:prSet/>
      <dgm:spPr/>
      <dgm:t>
        <a:bodyPr/>
        <a:lstStyle/>
        <a:p>
          <a:endParaRPr lang="ru-RU"/>
        </a:p>
      </dgm:t>
    </dgm:pt>
    <dgm:pt modelId="{FA283420-2D91-4799-B35C-1C8EB753BD1C}" type="sibTrans" cxnId="{315B39EC-4EEA-4681-B454-09F4833FDB0A}">
      <dgm:prSet/>
      <dgm:spPr/>
      <dgm:t>
        <a:bodyPr/>
        <a:lstStyle/>
        <a:p>
          <a:endParaRPr lang="ru-RU"/>
        </a:p>
      </dgm:t>
    </dgm:pt>
    <dgm:pt modelId="{310792C5-2469-4CAF-B886-FF53C9A59F76}">
      <dgm:prSet phldrT="[Текст]" custT="1"/>
      <dgm:spPr>
        <a:solidFill>
          <a:srgbClr val="85C27F"/>
        </a:solidFill>
      </dgm:spPr>
      <dgm:t>
        <a:bodyPr/>
        <a:lstStyle/>
        <a:p>
          <a:pPr algn="l"/>
          <a:r>
            <a:rPr lang="ru-RU" altLang="ru-RU" sz="2000" b="1" dirty="0">
              <a:solidFill>
                <a:srgbClr val="003300"/>
              </a:solidFill>
              <a:latin typeface="Times New Roman" panose="02020603050405020304" pitchFamily="18" charset="0"/>
            </a:rPr>
            <a:t>Утверждение отчета об исполнении бюджета</a:t>
          </a:r>
          <a:endParaRPr lang="ru-RU" sz="2000" dirty="0">
            <a:solidFill>
              <a:srgbClr val="003300"/>
            </a:solidFill>
          </a:endParaRPr>
        </a:p>
      </dgm:t>
    </dgm:pt>
    <dgm:pt modelId="{43A2F774-2778-4FF7-B184-D157B8EC815C}" type="parTrans" cxnId="{1DB8FADF-9E57-438D-AEEC-8D8D59AC6D60}">
      <dgm:prSet/>
      <dgm:spPr/>
      <dgm:t>
        <a:bodyPr/>
        <a:lstStyle/>
        <a:p>
          <a:endParaRPr lang="ru-RU"/>
        </a:p>
      </dgm:t>
    </dgm:pt>
    <dgm:pt modelId="{316E82AD-4157-4A72-B3DF-FE5A04313EC0}" type="sibTrans" cxnId="{1DB8FADF-9E57-438D-AEEC-8D8D59AC6D60}">
      <dgm:prSet/>
      <dgm:spPr/>
      <dgm:t>
        <a:bodyPr/>
        <a:lstStyle/>
        <a:p>
          <a:endParaRPr lang="ru-RU"/>
        </a:p>
      </dgm:t>
    </dgm:pt>
    <dgm:pt modelId="{0D9528B1-C9C9-4EFB-98C8-6F7926A423C8}">
      <dgm:prSet phldrT="[Текст]" custT="1"/>
      <dgm:spPr>
        <a:solidFill>
          <a:srgbClr val="85C27F"/>
        </a:solidFill>
      </dgm:spPr>
      <dgm:t>
        <a:bodyPr/>
        <a:lstStyle/>
        <a:p>
          <a:pPr algn="l"/>
          <a:r>
            <a:rPr lang="ru-RU" altLang="ru-RU" sz="2000" b="1" dirty="0">
              <a:solidFill>
                <a:srgbClr val="003300"/>
              </a:solidFill>
              <a:latin typeface="Times New Roman" panose="02020603050405020304" pitchFamily="18" charset="0"/>
            </a:rPr>
            <a:t>Рассмотрение проекта бюджета</a:t>
          </a:r>
          <a:endParaRPr lang="ru-RU" sz="2000" dirty="0">
            <a:solidFill>
              <a:srgbClr val="003300"/>
            </a:solidFill>
          </a:endParaRPr>
        </a:p>
      </dgm:t>
    </dgm:pt>
    <dgm:pt modelId="{41365772-3FE8-47FF-B74C-BD1E301E66B6}" type="sibTrans" cxnId="{8241EDF2-7611-444D-8237-9BA42F01FD63}">
      <dgm:prSet/>
      <dgm:spPr/>
      <dgm:t>
        <a:bodyPr/>
        <a:lstStyle/>
        <a:p>
          <a:endParaRPr lang="ru-RU"/>
        </a:p>
      </dgm:t>
    </dgm:pt>
    <dgm:pt modelId="{D50235D4-10CB-4056-A180-3767A67760F8}" type="parTrans" cxnId="{8241EDF2-7611-444D-8237-9BA42F01FD63}">
      <dgm:prSet/>
      <dgm:spPr/>
      <dgm:t>
        <a:bodyPr/>
        <a:lstStyle/>
        <a:p>
          <a:endParaRPr lang="ru-RU"/>
        </a:p>
      </dgm:t>
    </dgm:pt>
    <dgm:pt modelId="{090E4979-F97A-421F-ACDC-D203C85C0D37}" type="pres">
      <dgm:prSet presAssocID="{D2F11914-165D-4D5F-96B5-D31FD5C94FBD}" presName="Name0" presStyleCnt="0">
        <dgm:presLayoutVars>
          <dgm:dir/>
          <dgm:animLvl val="lvl"/>
          <dgm:resizeHandles val="exact"/>
        </dgm:presLayoutVars>
      </dgm:prSet>
      <dgm:spPr/>
    </dgm:pt>
    <dgm:pt modelId="{C1B6934F-2955-4C36-8261-407F9C9B42A7}" type="pres">
      <dgm:prSet presAssocID="{310792C5-2469-4CAF-B886-FF53C9A59F76}" presName="boxAndChildren" presStyleCnt="0"/>
      <dgm:spPr/>
    </dgm:pt>
    <dgm:pt modelId="{7C759324-E44A-4610-A9FC-0AAC1E2A6A44}" type="pres">
      <dgm:prSet presAssocID="{310792C5-2469-4CAF-B886-FF53C9A59F76}" presName="parentTextBox" presStyleLbl="node1" presStyleIdx="0" presStyleCnt="6"/>
      <dgm:spPr/>
    </dgm:pt>
    <dgm:pt modelId="{82D8E461-1100-4E48-9A9C-F93F7E4018A0}" type="pres">
      <dgm:prSet presAssocID="{FA283420-2D91-4799-B35C-1C8EB753BD1C}" presName="sp" presStyleCnt="0"/>
      <dgm:spPr/>
    </dgm:pt>
    <dgm:pt modelId="{2C581DD5-7461-4DA9-BB02-C9584C588A61}" type="pres">
      <dgm:prSet presAssocID="{582F9923-C68E-4794-84E7-5A0AEE071C1D}" presName="arrowAndChildren" presStyleCnt="0"/>
      <dgm:spPr/>
    </dgm:pt>
    <dgm:pt modelId="{50642F5A-C857-40AB-977D-5FE20D63A7B5}" type="pres">
      <dgm:prSet presAssocID="{582F9923-C68E-4794-84E7-5A0AEE071C1D}" presName="parentTextArrow" presStyleLbl="node1" presStyleIdx="1" presStyleCnt="6"/>
      <dgm:spPr/>
    </dgm:pt>
    <dgm:pt modelId="{7134A121-3B2B-43CB-9189-A941A6023361}" type="pres">
      <dgm:prSet presAssocID="{CAFC2CBB-091A-4D3D-9409-EE0546950A88}" presName="sp" presStyleCnt="0"/>
      <dgm:spPr/>
    </dgm:pt>
    <dgm:pt modelId="{8F901BCE-8A1B-4014-8F9C-1D3458F47AF8}" type="pres">
      <dgm:prSet presAssocID="{CE8B14E1-A04C-4F1A-8DF2-137838F5B19D}" presName="arrowAndChildren" presStyleCnt="0"/>
      <dgm:spPr/>
    </dgm:pt>
    <dgm:pt modelId="{337147A7-7E4E-48A7-AD27-47E99FF9C09A}" type="pres">
      <dgm:prSet presAssocID="{CE8B14E1-A04C-4F1A-8DF2-137838F5B19D}" presName="parentTextArrow" presStyleLbl="node1" presStyleIdx="2" presStyleCnt="6"/>
      <dgm:spPr/>
    </dgm:pt>
    <dgm:pt modelId="{23517BDB-21D3-46F2-9662-74686A922A72}" type="pres">
      <dgm:prSet presAssocID="{7AA13D5D-5430-40E7-816A-9A105F57D1F5}" presName="sp" presStyleCnt="0"/>
      <dgm:spPr/>
    </dgm:pt>
    <dgm:pt modelId="{E029DB13-042A-4027-A249-B37EFFEE75EB}" type="pres">
      <dgm:prSet presAssocID="{FF282D8C-D976-4C24-BB90-9B8CC78C50C9}" presName="arrowAndChildren" presStyleCnt="0"/>
      <dgm:spPr/>
    </dgm:pt>
    <dgm:pt modelId="{6B90DF67-2250-4008-8277-45DEF09AEFBD}" type="pres">
      <dgm:prSet presAssocID="{FF282D8C-D976-4C24-BB90-9B8CC78C50C9}" presName="parentTextArrow" presStyleLbl="node1" presStyleIdx="3" presStyleCnt="6"/>
      <dgm:spPr/>
    </dgm:pt>
    <dgm:pt modelId="{D89B499F-BF24-48B1-AEC0-A7AA96CC5D1B}" type="pres">
      <dgm:prSet presAssocID="{41365772-3FE8-47FF-B74C-BD1E301E66B6}" presName="sp" presStyleCnt="0"/>
      <dgm:spPr/>
    </dgm:pt>
    <dgm:pt modelId="{E0F882F6-8100-4B8E-A7B3-24AF2FC4A7F8}" type="pres">
      <dgm:prSet presAssocID="{0D9528B1-C9C9-4EFB-98C8-6F7926A423C8}" presName="arrowAndChildren" presStyleCnt="0"/>
      <dgm:spPr/>
    </dgm:pt>
    <dgm:pt modelId="{E36F7072-886D-4CE1-9BC2-B4C5B709E601}" type="pres">
      <dgm:prSet presAssocID="{0D9528B1-C9C9-4EFB-98C8-6F7926A423C8}" presName="parentTextArrow" presStyleLbl="node1" presStyleIdx="4" presStyleCnt="6"/>
      <dgm:spPr/>
    </dgm:pt>
    <dgm:pt modelId="{1E27C735-CDBC-4D60-B877-D47EF40E514D}" type="pres">
      <dgm:prSet presAssocID="{1F25780C-46D1-4DF3-AD1E-1563EB15E0DF}" presName="sp" presStyleCnt="0"/>
      <dgm:spPr/>
    </dgm:pt>
    <dgm:pt modelId="{9DDA08EC-CAB7-4E52-8795-3DD992B1D478}" type="pres">
      <dgm:prSet presAssocID="{4CE2DFE7-F699-4ADD-BFAF-ECA8AC886242}" presName="arrowAndChildren" presStyleCnt="0"/>
      <dgm:spPr/>
    </dgm:pt>
    <dgm:pt modelId="{F0F0E9EF-277C-47FF-A394-5450A0C5C191}" type="pres">
      <dgm:prSet presAssocID="{4CE2DFE7-F699-4ADD-BFAF-ECA8AC886242}" presName="parentTextArrow" presStyleLbl="node1" presStyleIdx="5" presStyleCnt="6"/>
      <dgm:spPr/>
    </dgm:pt>
  </dgm:ptLst>
  <dgm:cxnLst>
    <dgm:cxn modelId="{153DED15-76B4-4B4C-807D-C9331BBDE19B}" srcId="{D2F11914-165D-4D5F-96B5-D31FD5C94FBD}" destId="{CE8B14E1-A04C-4F1A-8DF2-137838F5B19D}" srcOrd="3" destOrd="0" parTransId="{D045D135-CAF7-486C-A0B2-C5430C482581}" sibTransId="{CAFC2CBB-091A-4D3D-9409-EE0546950A88}"/>
    <dgm:cxn modelId="{427CA31C-1757-416C-B424-34BA5D76636E}" type="presOf" srcId="{582F9923-C68E-4794-84E7-5A0AEE071C1D}" destId="{50642F5A-C857-40AB-977D-5FE20D63A7B5}" srcOrd="0" destOrd="0" presId="urn:microsoft.com/office/officeart/2005/8/layout/process4"/>
    <dgm:cxn modelId="{5377A12A-FE55-413B-BB74-AAE739F1006E}" type="presOf" srcId="{CE8B14E1-A04C-4F1A-8DF2-137838F5B19D}" destId="{337147A7-7E4E-48A7-AD27-47E99FF9C09A}" srcOrd="0" destOrd="0" presId="urn:microsoft.com/office/officeart/2005/8/layout/process4"/>
    <dgm:cxn modelId="{E0F4A97E-772C-4FA0-8A5B-9FF6835B0E7E}" type="presOf" srcId="{310792C5-2469-4CAF-B886-FF53C9A59F76}" destId="{7C759324-E44A-4610-A9FC-0AAC1E2A6A44}" srcOrd="0" destOrd="0" presId="urn:microsoft.com/office/officeart/2005/8/layout/process4"/>
    <dgm:cxn modelId="{2C2FC280-BCA9-4A82-AC2B-BAF3F1CB087E}" srcId="{D2F11914-165D-4D5F-96B5-D31FD5C94FBD}" destId="{FF282D8C-D976-4C24-BB90-9B8CC78C50C9}" srcOrd="2" destOrd="0" parTransId="{9E1D63DE-9C66-46BE-8A06-9F5848CE4E13}" sibTransId="{7AA13D5D-5430-40E7-816A-9A105F57D1F5}"/>
    <dgm:cxn modelId="{B7776792-520C-4853-95E4-21EC068001F8}" srcId="{D2F11914-165D-4D5F-96B5-D31FD5C94FBD}" destId="{4CE2DFE7-F699-4ADD-BFAF-ECA8AC886242}" srcOrd="0" destOrd="0" parTransId="{B5470ADF-11D4-4DBA-A447-FD61ECC4CE50}" sibTransId="{1F25780C-46D1-4DF3-AD1E-1563EB15E0DF}"/>
    <dgm:cxn modelId="{FFEBCDA2-C813-4F2F-B34E-850F157EE59B}" type="presOf" srcId="{0D9528B1-C9C9-4EFB-98C8-6F7926A423C8}" destId="{E36F7072-886D-4CE1-9BC2-B4C5B709E601}" srcOrd="0" destOrd="0" presId="urn:microsoft.com/office/officeart/2005/8/layout/process4"/>
    <dgm:cxn modelId="{4D29B3B6-5A7F-469A-BBBE-A4B0AFD3148E}" type="presOf" srcId="{FF282D8C-D976-4C24-BB90-9B8CC78C50C9}" destId="{6B90DF67-2250-4008-8277-45DEF09AEFBD}" srcOrd="0" destOrd="0" presId="urn:microsoft.com/office/officeart/2005/8/layout/process4"/>
    <dgm:cxn modelId="{BFED65B8-5456-41B7-8319-53255F3444B8}" type="presOf" srcId="{4CE2DFE7-F699-4ADD-BFAF-ECA8AC886242}" destId="{F0F0E9EF-277C-47FF-A394-5450A0C5C191}" srcOrd="0" destOrd="0" presId="urn:microsoft.com/office/officeart/2005/8/layout/process4"/>
    <dgm:cxn modelId="{424617D0-93F0-4380-8F56-D82665E5A14F}" type="presOf" srcId="{D2F11914-165D-4D5F-96B5-D31FD5C94FBD}" destId="{090E4979-F97A-421F-ACDC-D203C85C0D37}" srcOrd="0" destOrd="0" presId="urn:microsoft.com/office/officeart/2005/8/layout/process4"/>
    <dgm:cxn modelId="{1DB8FADF-9E57-438D-AEEC-8D8D59AC6D60}" srcId="{D2F11914-165D-4D5F-96B5-D31FD5C94FBD}" destId="{310792C5-2469-4CAF-B886-FF53C9A59F76}" srcOrd="5" destOrd="0" parTransId="{43A2F774-2778-4FF7-B184-D157B8EC815C}" sibTransId="{316E82AD-4157-4A72-B3DF-FE5A04313EC0}"/>
    <dgm:cxn modelId="{315B39EC-4EEA-4681-B454-09F4833FDB0A}" srcId="{D2F11914-165D-4D5F-96B5-D31FD5C94FBD}" destId="{582F9923-C68E-4794-84E7-5A0AEE071C1D}" srcOrd="4" destOrd="0" parTransId="{B4797A51-6CAE-4B1B-9683-734E3E94E3C5}" sibTransId="{FA283420-2D91-4799-B35C-1C8EB753BD1C}"/>
    <dgm:cxn modelId="{8241EDF2-7611-444D-8237-9BA42F01FD63}" srcId="{D2F11914-165D-4D5F-96B5-D31FD5C94FBD}" destId="{0D9528B1-C9C9-4EFB-98C8-6F7926A423C8}" srcOrd="1" destOrd="0" parTransId="{D50235D4-10CB-4056-A180-3767A67760F8}" sibTransId="{41365772-3FE8-47FF-B74C-BD1E301E66B6}"/>
    <dgm:cxn modelId="{E721C61C-E7C2-4389-AC46-26E7B40C1B5B}" type="presParOf" srcId="{090E4979-F97A-421F-ACDC-D203C85C0D37}" destId="{C1B6934F-2955-4C36-8261-407F9C9B42A7}" srcOrd="0" destOrd="0" presId="urn:microsoft.com/office/officeart/2005/8/layout/process4"/>
    <dgm:cxn modelId="{D38F6D7A-66D1-4D1E-B812-ED0DDA6970E8}" type="presParOf" srcId="{C1B6934F-2955-4C36-8261-407F9C9B42A7}" destId="{7C759324-E44A-4610-A9FC-0AAC1E2A6A44}" srcOrd="0" destOrd="0" presId="urn:microsoft.com/office/officeart/2005/8/layout/process4"/>
    <dgm:cxn modelId="{2B272A60-01C3-4FD9-A91E-3FA323F39B01}" type="presParOf" srcId="{090E4979-F97A-421F-ACDC-D203C85C0D37}" destId="{82D8E461-1100-4E48-9A9C-F93F7E4018A0}" srcOrd="1" destOrd="0" presId="urn:microsoft.com/office/officeart/2005/8/layout/process4"/>
    <dgm:cxn modelId="{2D98D4D2-4C22-4FC2-9D0D-B3254CB9D5D2}" type="presParOf" srcId="{090E4979-F97A-421F-ACDC-D203C85C0D37}" destId="{2C581DD5-7461-4DA9-BB02-C9584C588A61}" srcOrd="2" destOrd="0" presId="urn:microsoft.com/office/officeart/2005/8/layout/process4"/>
    <dgm:cxn modelId="{62B61743-E1B9-45CC-A0E8-7BC9D72B4B50}" type="presParOf" srcId="{2C581DD5-7461-4DA9-BB02-C9584C588A61}" destId="{50642F5A-C857-40AB-977D-5FE20D63A7B5}" srcOrd="0" destOrd="0" presId="urn:microsoft.com/office/officeart/2005/8/layout/process4"/>
    <dgm:cxn modelId="{693FDBD3-3B46-478A-A835-227D44D8DDD5}" type="presParOf" srcId="{090E4979-F97A-421F-ACDC-D203C85C0D37}" destId="{7134A121-3B2B-43CB-9189-A941A6023361}" srcOrd="3" destOrd="0" presId="urn:microsoft.com/office/officeart/2005/8/layout/process4"/>
    <dgm:cxn modelId="{25D4623F-2937-4F44-BC85-08A9A03FF90D}" type="presParOf" srcId="{090E4979-F97A-421F-ACDC-D203C85C0D37}" destId="{8F901BCE-8A1B-4014-8F9C-1D3458F47AF8}" srcOrd="4" destOrd="0" presId="urn:microsoft.com/office/officeart/2005/8/layout/process4"/>
    <dgm:cxn modelId="{80204A04-529B-4BC6-A664-E2D4F8D94191}" type="presParOf" srcId="{8F901BCE-8A1B-4014-8F9C-1D3458F47AF8}" destId="{337147A7-7E4E-48A7-AD27-47E99FF9C09A}" srcOrd="0" destOrd="0" presId="urn:microsoft.com/office/officeart/2005/8/layout/process4"/>
    <dgm:cxn modelId="{73D726A8-3905-45ED-9283-37C6FD6FBA37}" type="presParOf" srcId="{090E4979-F97A-421F-ACDC-D203C85C0D37}" destId="{23517BDB-21D3-46F2-9662-74686A922A72}" srcOrd="5" destOrd="0" presId="urn:microsoft.com/office/officeart/2005/8/layout/process4"/>
    <dgm:cxn modelId="{3D392ADF-E0CB-4AFE-9281-478AC13F3988}" type="presParOf" srcId="{090E4979-F97A-421F-ACDC-D203C85C0D37}" destId="{E029DB13-042A-4027-A249-B37EFFEE75EB}" srcOrd="6" destOrd="0" presId="urn:microsoft.com/office/officeart/2005/8/layout/process4"/>
    <dgm:cxn modelId="{F352F219-D424-4961-8123-02590965EFF4}" type="presParOf" srcId="{E029DB13-042A-4027-A249-B37EFFEE75EB}" destId="{6B90DF67-2250-4008-8277-45DEF09AEFBD}" srcOrd="0" destOrd="0" presId="urn:microsoft.com/office/officeart/2005/8/layout/process4"/>
    <dgm:cxn modelId="{DB35D6BF-DFF7-4DB8-A5D5-FE0DADC79596}" type="presParOf" srcId="{090E4979-F97A-421F-ACDC-D203C85C0D37}" destId="{D89B499F-BF24-48B1-AEC0-A7AA96CC5D1B}" srcOrd="7" destOrd="0" presId="urn:microsoft.com/office/officeart/2005/8/layout/process4"/>
    <dgm:cxn modelId="{CB6ACA8A-A7CE-4CA1-8CEA-42ABAF840C75}" type="presParOf" srcId="{090E4979-F97A-421F-ACDC-D203C85C0D37}" destId="{E0F882F6-8100-4B8E-A7B3-24AF2FC4A7F8}" srcOrd="8" destOrd="0" presId="urn:microsoft.com/office/officeart/2005/8/layout/process4"/>
    <dgm:cxn modelId="{08245C90-01CD-4275-BB97-1864636ACB82}" type="presParOf" srcId="{E0F882F6-8100-4B8E-A7B3-24AF2FC4A7F8}" destId="{E36F7072-886D-4CE1-9BC2-B4C5B709E601}" srcOrd="0" destOrd="0" presId="urn:microsoft.com/office/officeart/2005/8/layout/process4"/>
    <dgm:cxn modelId="{7B0A48C6-37DC-484B-A69C-7694BF1BF1FB}" type="presParOf" srcId="{090E4979-F97A-421F-ACDC-D203C85C0D37}" destId="{1E27C735-CDBC-4D60-B877-D47EF40E514D}" srcOrd="9" destOrd="0" presId="urn:microsoft.com/office/officeart/2005/8/layout/process4"/>
    <dgm:cxn modelId="{864F7F1C-5529-4543-9654-DB5C27A3EEC9}" type="presParOf" srcId="{090E4979-F97A-421F-ACDC-D203C85C0D37}" destId="{9DDA08EC-CAB7-4E52-8795-3DD992B1D478}" srcOrd="10" destOrd="0" presId="urn:microsoft.com/office/officeart/2005/8/layout/process4"/>
    <dgm:cxn modelId="{803ACC58-F4E7-492D-8740-F9E1328040B5}" type="presParOf" srcId="{9DDA08EC-CAB7-4E52-8795-3DD992B1D478}" destId="{F0F0E9EF-277C-47FF-A394-5450A0C5C191}" srcOrd="0" destOrd="0" presId="urn:microsoft.com/office/officeart/2005/8/layout/process4"/>
  </dgm:cxnLst>
  <dgm:bg>
    <a:solidFill>
      <a:srgbClr val="A7EACB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43D6E4-402A-47B5-A495-F83BD5A6427C}" type="doc">
      <dgm:prSet loTypeId="urn:microsoft.com/office/officeart/2005/8/layout/pyramid1" loCatId="pyramid" qsTypeId="urn:microsoft.com/office/officeart/2005/8/quickstyle/simple1#6" qsCatId="simple" csTypeId="urn:microsoft.com/office/officeart/2005/8/colors/accent0_1" csCatId="mainScheme" phldr="1"/>
      <dgm:spPr/>
    </dgm:pt>
    <dgm:pt modelId="{3BE4E23E-5CEF-4AA2-BBBA-FF10AD76E733}">
      <dgm:prSet phldrT="[Текст]" custT="1"/>
      <dgm:spPr>
        <a:solidFill>
          <a:srgbClr val="85C27F"/>
        </a:solidFill>
      </dgm:spPr>
      <dgm:t>
        <a:bodyPr/>
        <a:lstStyle/>
        <a:p>
          <a:endParaRPr lang="ru-RU" sz="1100" dirty="0"/>
        </a:p>
        <a:p>
          <a:endParaRPr lang="ru-RU" sz="1100" dirty="0"/>
        </a:p>
        <a:p>
          <a:endParaRPr lang="ru-RU" sz="2400" dirty="0"/>
        </a:p>
        <a:p>
          <a:r>
            <a:rPr lang="ru-RU" sz="2400" b="1" dirty="0">
              <a:solidFill>
                <a:srgbClr val="003300"/>
              </a:solidFill>
            </a:rPr>
            <a:t>2,2</a:t>
          </a:r>
          <a:r>
            <a:rPr lang="ru-RU" sz="1800" dirty="0">
              <a:solidFill>
                <a:srgbClr val="003300"/>
              </a:solidFill>
            </a:rPr>
            <a:t>%</a:t>
          </a:r>
          <a:r>
            <a:rPr lang="ru-RU" sz="2400" dirty="0">
              <a:solidFill>
                <a:srgbClr val="003300"/>
              </a:solidFill>
            </a:rPr>
            <a:t>  </a:t>
          </a:r>
          <a:r>
            <a:rPr lang="ru-RU" sz="2400" b="1" dirty="0">
              <a:solidFill>
                <a:srgbClr val="003300"/>
              </a:solidFill>
            </a:rPr>
            <a:t>Неналоговые</a:t>
          </a:r>
        </a:p>
      </dgm:t>
    </dgm:pt>
    <dgm:pt modelId="{E65EB932-711E-4038-BFCA-8DDCA141D6F0}" type="parTrans" cxnId="{8B8CF2A5-941F-4DB0-9680-667520DFA401}">
      <dgm:prSet/>
      <dgm:spPr/>
      <dgm:t>
        <a:bodyPr/>
        <a:lstStyle/>
        <a:p>
          <a:endParaRPr lang="ru-RU"/>
        </a:p>
      </dgm:t>
    </dgm:pt>
    <dgm:pt modelId="{397987EA-ABB6-4972-9B80-0C4AF401FADA}" type="sibTrans" cxnId="{8B8CF2A5-941F-4DB0-9680-667520DFA401}">
      <dgm:prSet/>
      <dgm:spPr/>
      <dgm:t>
        <a:bodyPr/>
        <a:lstStyle/>
        <a:p>
          <a:endParaRPr lang="ru-RU"/>
        </a:p>
      </dgm:t>
    </dgm:pt>
    <dgm:pt modelId="{D099B085-364E-4FF0-A897-DE649077DB7D}">
      <dgm:prSet phldrT="[Текст]" custT="1"/>
      <dgm:spPr>
        <a:solidFill>
          <a:srgbClr val="85C27F"/>
        </a:solidFill>
      </dgm:spPr>
      <dgm:t>
        <a:bodyPr/>
        <a:lstStyle/>
        <a:p>
          <a:r>
            <a:rPr lang="ru-RU" sz="3600" b="1" dirty="0">
              <a:solidFill>
                <a:srgbClr val="003300"/>
              </a:solidFill>
            </a:rPr>
            <a:t>9,3%</a:t>
          </a:r>
          <a:r>
            <a:rPr lang="ru-RU" sz="4800" b="1" dirty="0">
              <a:solidFill>
                <a:srgbClr val="003300"/>
              </a:solidFill>
            </a:rPr>
            <a:t> Налоговые</a:t>
          </a:r>
        </a:p>
      </dgm:t>
    </dgm:pt>
    <dgm:pt modelId="{D8C5392E-04B5-4E26-8939-656944BE69A2}" type="parTrans" cxnId="{A70DB338-8B05-4F7D-B758-29D218F69E4C}">
      <dgm:prSet/>
      <dgm:spPr/>
      <dgm:t>
        <a:bodyPr/>
        <a:lstStyle/>
        <a:p>
          <a:endParaRPr lang="ru-RU"/>
        </a:p>
      </dgm:t>
    </dgm:pt>
    <dgm:pt modelId="{8A6EB97F-F69F-49C5-B4E8-11FFE6AB7F78}" type="sibTrans" cxnId="{A70DB338-8B05-4F7D-B758-29D218F69E4C}">
      <dgm:prSet/>
      <dgm:spPr/>
      <dgm:t>
        <a:bodyPr/>
        <a:lstStyle/>
        <a:p>
          <a:endParaRPr lang="ru-RU"/>
        </a:p>
      </dgm:t>
    </dgm:pt>
    <dgm:pt modelId="{543A13CC-577B-40C6-9BA1-4161C7332719}">
      <dgm:prSet phldrT="[Текст]" custT="1"/>
      <dgm:spPr>
        <a:solidFill>
          <a:srgbClr val="85C27F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6000" b="1" dirty="0">
              <a:solidFill>
                <a:srgbClr val="003300"/>
              </a:solidFill>
            </a:rPr>
            <a:t>88,5</a:t>
          </a:r>
          <a:r>
            <a:rPr lang="ru-RU" sz="4400" dirty="0">
              <a:solidFill>
                <a:srgbClr val="003300"/>
              </a:solidFill>
            </a:rPr>
            <a:t>%</a:t>
          </a:r>
          <a:r>
            <a:rPr lang="ru-RU" sz="6000" dirty="0">
              <a:solidFill>
                <a:srgbClr val="003300"/>
              </a:solidFill>
            </a:rPr>
            <a:t> </a:t>
          </a:r>
          <a:r>
            <a:rPr lang="ru-RU" sz="6000" b="1" dirty="0">
              <a:solidFill>
                <a:srgbClr val="003300"/>
              </a:solidFill>
            </a:rPr>
            <a:t>Безвозмездные</a:t>
          </a:r>
        </a:p>
      </dgm:t>
    </dgm:pt>
    <dgm:pt modelId="{F8C8A7B2-8D13-4567-84FB-7BBB3F207111}" type="parTrans" cxnId="{C82222FC-1689-4A06-908A-1C5DF794662B}">
      <dgm:prSet/>
      <dgm:spPr/>
      <dgm:t>
        <a:bodyPr/>
        <a:lstStyle/>
        <a:p>
          <a:endParaRPr lang="ru-RU"/>
        </a:p>
      </dgm:t>
    </dgm:pt>
    <dgm:pt modelId="{3EAD599F-0C82-4C0B-A4A0-88D1AD661651}" type="sibTrans" cxnId="{C82222FC-1689-4A06-908A-1C5DF794662B}">
      <dgm:prSet/>
      <dgm:spPr/>
      <dgm:t>
        <a:bodyPr/>
        <a:lstStyle/>
        <a:p>
          <a:endParaRPr lang="ru-RU"/>
        </a:p>
      </dgm:t>
    </dgm:pt>
    <dgm:pt modelId="{D08F4AF5-1E3E-4EB7-8CE8-4B2779DA9AE7}" type="pres">
      <dgm:prSet presAssocID="{2143D6E4-402A-47B5-A495-F83BD5A6427C}" presName="Name0" presStyleCnt="0">
        <dgm:presLayoutVars>
          <dgm:dir/>
          <dgm:animLvl val="lvl"/>
          <dgm:resizeHandles val="exact"/>
        </dgm:presLayoutVars>
      </dgm:prSet>
      <dgm:spPr/>
    </dgm:pt>
    <dgm:pt modelId="{016B333A-53F0-4B96-95E4-302151442BDD}" type="pres">
      <dgm:prSet presAssocID="{3BE4E23E-5CEF-4AA2-BBBA-FF10AD76E733}" presName="Name8" presStyleCnt="0"/>
      <dgm:spPr/>
    </dgm:pt>
    <dgm:pt modelId="{2FB61DE9-63CF-47BF-BB57-FE032012DA80}" type="pres">
      <dgm:prSet presAssocID="{3BE4E23E-5CEF-4AA2-BBBA-FF10AD76E733}" presName="level" presStyleLbl="node1" presStyleIdx="0" presStyleCnt="3" custScaleY="66351">
        <dgm:presLayoutVars>
          <dgm:chMax val="1"/>
          <dgm:bulletEnabled val="1"/>
        </dgm:presLayoutVars>
      </dgm:prSet>
      <dgm:spPr/>
    </dgm:pt>
    <dgm:pt modelId="{05655D2F-45E7-4A5E-B4EE-3376B7645F99}" type="pres">
      <dgm:prSet presAssocID="{3BE4E23E-5CEF-4AA2-BBBA-FF10AD76E73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5E746A-F596-43B8-AC94-EBC10B01C07F}" type="pres">
      <dgm:prSet presAssocID="{D099B085-364E-4FF0-A897-DE649077DB7D}" presName="Name8" presStyleCnt="0"/>
      <dgm:spPr/>
    </dgm:pt>
    <dgm:pt modelId="{5C7A61AE-7841-49E5-B10E-B86E4A2EA223}" type="pres">
      <dgm:prSet presAssocID="{D099B085-364E-4FF0-A897-DE649077DB7D}" presName="level" presStyleLbl="node1" presStyleIdx="1" presStyleCnt="3" custScaleY="60978">
        <dgm:presLayoutVars>
          <dgm:chMax val="1"/>
          <dgm:bulletEnabled val="1"/>
        </dgm:presLayoutVars>
      </dgm:prSet>
      <dgm:spPr/>
    </dgm:pt>
    <dgm:pt modelId="{A920179C-F96F-48FA-A07B-6C853D34879D}" type="pres">
      <dgm:prSet presAssocID="{D099B085-364E-4FF0-A897-DE649077DB7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B6EA567-8370-4611-953A-9D486659D534}" type="pres">
      <dgm:prSet presAssocID="{543A13CC-577B-40C6-9BA1-4161C7332719}" presName="Name8" presStyleCnt="0"/>
      <dgm:spPr/>
    </dgm:pt>
    <dgm:pt modelId="{52AE2C2B-BC83-4358-A3D4-B87C16588C44}" type="pres">
      <dgm:prSet presAssocID="{543A13CC-577B-40C6-9BA1-4161C7332719}" presName="level" presStyleLbl="node1" presStyleIdx="2" presStyleCnt="3" custLinFactNeighborX="25" custLinFactNeighborY="0">
        <dgm:presLayoutVars>
          <dgm:chMax val="1"/>
          <dgm:bulletEnabled val="1"/>
        </dgm:presLayoutVars>
      </dgm:prSet>
      <dgm:spPr/>
    </dgm:pt>
    <dgm:pt modelId="{0363E17B-2322-4303-A4B8-950681A7BE1A}" type="pres">
      <dgm:prSet presAssocID="{543A13CC-577B-40C6-9BA1-4161C733271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F992B03-A738-41D8-9774-8D4BDC0DE299}" type="presOf" srcId="{D099B085-364E-4FF0-A897-DE649077DB7D}" destId="{A920179C-F96F-48FA-A07B-6C853D34879D}" srcOrd="1" destOrd="0" presId="urn:microsoft.com/office/officeart/2005/8/layout/pyramid1"/>
    <dgm:cxn modelId="{02128220-E549-4A80-A071-52AC797D386B}" type="presOf" srcId="{543A13CC-577B-40C6-9BA1-4161C7332719}" destId="{0363E17B-2322-4303-A4B8-950681A7BE1A}" srcOrd="1" destOrd="0" presId="urn:microsoft.com/office/officeart/2005/8/layout/pyramid1"/>
    <dgm:cxn modelId="{A70DB338-8B05-4F7D-B758-29D218F69E4C}" srcId="{2143D6E4-402A-47B5-A495-F83BD5A6427C}" destId="{D099B085-364E-4FF0-A897-DE649077DB7D}" srcOrd="1" destOrd="0" parTransId="{D8C5392E-04B5-4E26-8939-656944BE69A2}" sibTransId="{8A6EB97F-F69F-49C5-B4E8-11FFE6AB7F78}"/>
    <dgm:cxn modelId="{0B3ABC69-DBE6-4317-9CED-93BC9BD07668}" type="presOf" srcId="{543A13CC-577B-40C6-9BA1-4161C7332719}" destId="{52AE2C2B-BC83-4358-A3D4-B87C16588C44}" srcOrd="0" destOrd="0" presId="urn:microsoft.com/office/officeart/2005/8/layout/pyramid1"/>
    <dgm:cxn modelId="{BAABF369-31FF-42EF-BBFA-BD445220F549}" type="presOf" srcId="{D099B085-364E-4FF0-A897-DE649077DB7D}" destId="{5C7A61AE-7841-49E5-B10E-B86E4A2EA223}" srcOrd="0" destOrd="0" presId="urn:microsoft.com/office/officeart/2005/8/layout/pyramid1"/>
    <dgm:cxn modelId="{B60A196C-6F0F-4F3C-9A02-8BC984A30AD9}" type="presOf" srcId="{3BE4E23E-5CEF-4AA2-BBBA-FF10AD76E733}" destId="{2FB61DE9-63CF-47BF-BB57-FE032012DA80}" srcOrd="0" destOrd="0" presId="urn:microsoft.com/office/officeart/2005/8/layout/pyramid1"/>
    <dgm:cxn modelId="{F6997286-AA87-4591-BC59-4252D14CEC9A}" type="presOf" srcId="{3BE4E23E-5CEF-4AA2-BBBA-FF10AD76E733}" destId="{05655D2F-45E7-4A5E-B4EE-3376B7645F99}" srcOrd="1" destOrd="0" presId="urn:microsoft.com/office/officeart/2005/8/layout/pyramid1"/>
    <dgm:cxn modelId="{8B8CF2A5-941F-4DB0-9680-667520DFA401}" srcId="{2143D6E4-402A-47B5-A495-F83BD5A6427C}" destId="{3BE4E23E-5CEF-4AA2-BBBA-FF10AD76E733}" srcOrd="0" destOrd="0" parTransId="{E65EB932-711E-4038-BFCA-8DDCA141D6F0}" sibTransId="{397987EA-ABB6-4972-9B80-0C4AF401FADA}"/>
    <dgm:cxn modelId="{8576B4DD-83BA-4CD5-A76A-647FBABABBCD}" type="presOf" srcId="{2143D6E4-402A-47B5-A495-F83BD5A6427C}" destId="{D08F4AF5-1E3E-4EB7-8CE8-4B2779DA9AE7}" srcOrd="0" destOrd="0" presId="urn:microsoft.com/office/officeart/2005/8/layout/pyramid1"/>
    <dgm:cxn modelId="{C82222FC-1689-4A06-908A-1C5DF794662B}" srcId="{2143D6E4-402A-47B5-A495-F83BD5A6427C}" destId="{543A13CC-577B-40C6-9BA1-4161C7332719}" srcOrd="2" destOrd="0" parTransId="{F8C8A7B2-8D13-4567-84FB-7BBB3F207111}" sibTransId="{3EAD599F-0C82-4C0B-A4A0-88D1AD661651}"/>
    <dgm:cxn modelId="{B5DDC366-821F-4C1B-9EFA-2D1CCB153A04}" type="presParOf" srcId="{D08F4AF5-1E3E-4EB7-8CE8-4B2779DA9AE7}" destId="{016B333A-53F0-4B96-95E4-302151442BDD}" srcOrd="0" destOrd="0" presId="urn:microsoft.com/office/officeart/2005/8/layout/pyramid1"/>
    <dgm:cxn modelId="{231AA2B1-7F7C-4C94-8FCC-9ADB49E47282}" type="presParOf" srcId="{016B333A-53F0-4B96-95E4-302151442BDD}" destId="{2FB61DE9-63CF-47BF-BB57-FE032012DA80}" srcOrd="0" destOrd="0" presId="urn:microsoft.com/office/officeart/2005/8/layout/pyramid1"/>
    <dgm:cxn modelId="{9F7DA767-3925-443F-BFC1-54D2392EC1CE}" type="presParOf" srcId="{016B333A-53F0-4B96-95E4-302151442BDD}" destId="{05655D2F-45E7-4A5E-B4EE-3376B7645F99}" srcOrd="1" destOrd="0" presId="urn:microsoft.com/office/officeart/2005/8/layout/pyramid1"/>
    <dgm:cxn modelId="{C80C6472-E63E-47A5-9E2A-BD8E583FFA6C}" type="presParOf" srcId="{D08F4AF5-1E3E-4EB7-8CE8-4B2779DA9AE7}" destId="{E15E746A-F596-43B8-AC94-EBC10B01C07F}" srcOrd="1" destOrd="0" presId="urn:microsoft.com/office/officeart/2005/8/layout/pyramid1"/>
    <dgm:cxn modelId="{3340670A-F445-4F96-B6A1-8716857AEDC4}" type="presParOf" srcId="{E15E746A-F596-43B8-AC94-EBC10B01C07F}" destId="{5C7A61AE-7841-49E5-B10E-B86E4A2EA223}" srcOrd="0" destOrd="0" presId="urn:microsoft.com/office/officeart/2005/8/layout/pyramid1"/>
    <dgm:cxn modelId="{68CE0F20-8482-44D5-8970-1C26DFBABDAA}" type="presParOf" srcId="{E15E746A-F596-43B8-AC94-EBC10B01C07F}" destId="{A920179C-F96F-48FA-A07B-6C853D34879D}" srcOrd="1" destOrd="0" presId="urn:microsoft.com/office/officeart/2005/8/layout/pyramid1"/>
    <dgm:cxn modelId="{65A9DC9C-DABF-4650-8B21-1A01F03CD9D8}" type="presParOf" srcId="{D08F4AF5-1E3E-4EB7-8CE8-4B2779DA9AE7}" destId="{8B6EA567-8370-4611-953A-9D486659D534}" srcOrd="2" destOrd="0" presId="urn:microsoft.com/office/officeart/2005/8/layout/pyramid1"/>
    <dgm:cxn modelId="{FF5182A2-5767-4A23-BA94-FF65CCB7D359}" type="presParOf" srcId="{8B6EA567-8370-4611-953A-9D486659D534}" destId="{52AE2C2B-BC83-4358-A3D4-B87C16588C44}" srcOrd="0" destOrd="0" presId="urn:microsoft.com/office/officeart/2005/8/layout/pyramid1"/>
    <dgm:cxn modelId="{2DDCE57A-6D52-4A81-87AE-0C0A5CA7C1EC}" type="presParOf" srcId="{8B6EA567-8370-4611-953A-9D486659D534}" destId="{0363E17B-2322-4303-A4B8-950681A7BE1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150325-7267-4F98-98D3-222B6F5AA359}" type="doc">
      <dgm:prSet loTypeId="urn:microsoft.com/office/officeart/2008/layout/HorizontalMultiLevelHierarchy" loCatId="hierarchy" qsTypeId="urn:microsoft.com/office/officeart/2005/8/quickstyle/simple1#7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A3AD85AF-6CD5-4953-A19B-149DA5A54F23}">
      <dgm:prSet phldrT="[Текст]"/>
      <dgm:spPr>
        <a:solidFill>
          <a:srgbClr val="85C27F"/>
        </a:solidFill>
      </dgm:spPr>
      <dgm:t>
        <a:bodyPr/>
        <a:lstStyle/>
        <a:p>
          <a:r>
            <a:rPr lang="ru-RU" b="1" dirty="0">
              <a:solidFill>
                <a:srgbClr val="003300"/>
              </a:solidFill>
            </a:rPr>
            <a:t>Налоги граждан           и организаций </a:t>
          </a:r>
        </a:p>
      </dgm:t>
    </dgm:pt>
    <dgm:pt modelId="{02AEF3ED-AE7D-436E-BD43-537B9E26F35D}" type="parTrans" cxnId="{CAA17DAB-5DF9-45F8-BF24-D11CCACD2D0C}">
      <dgm:prSet/>
      <dgm:spPr/>
      <dgm:t>
        <a:bodyPr/>
        <a:lstStyle/>
        <a:p>
          <a:endParaRPr lang="ru-RU"/>
        </a:p>
      </dgm:t>
    </dgm:pt>
    <dgm:pt modelId="{54ECE869-4730-4FEB-93CC-58CBA8FB921C}" type="sibTrans" cxnId="{CAA17DAB-5DF9-45F8-BF24-D11CCACD2D0C}">
      <dgm:prSet/>
      <dgm:spPr/>
      <dgm:t>
        <a:bodyPr/>
        <a:lstStyle/>
        <a:p>
          <a:endParaRPr lang="ru-RU"/>
        </a:p>
      </dgm:t>
    </dgm:pt>
    <dgm:pt modelId="{7DA16437-006D-4D05-99A4-040A926D24D1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НДФЛ</a:t>
          </a:r>
          <a:r>
            <a:rPr lang="ru-RU" sz="1800" dirty="0">
              <a:solidFill>
                <a:srgbClr val="003300"/>
              </a:solidFill>
              <a:latin typeface="+mn-lt"/>
            </a:rPr>
            <a:t> – налог на доходы физических лиц</a:t>
          </a:r>
        </a:p>
      </dgm:t>
    </dgm:pt>
    <dgm:pt modelId="{7A4A29C6-F8B8-4A55-9E46-9ADFB7FBC8B5}" type="parTrans" cxnId="{48501716-3211-4971-A066-3D35DB5DC6C6}">
      <dgm:prSet/>
      <dgm:spPr>
        <a:ln w="9525">
          <a:solidFill>
            <a:srgbClr val="003300"/>
          </a:solidFill>
        </a:ln>
      </dgm:spPr>
      <dgm:t>
        <a:bodyPr/>
        <a:lstStyle/>
        <a:p>
          <a:endParaRPr lang="ru-RU" b="1"/>
        </a:p>
      </dgm:t>
    </dgm:pt>
    <dgm:pt modelId="{7A179783-09E9-4E0E-9F53-1CB3D5C6C89F}" type="sibTrans" cxnId="{48501716-3211-4971-A066-3D35DB5DC6C6}">
      <dgm:prSet/>
      <dgm:spPr/>
      <dgm:t>
        <a:bodyPr/>
        <a:lstStyle/>
        <a:p>
          <a:endParaRPr lang="ru-RU"/>
        </a:p>
      </dgm:t>
    </dgm:pt>
    <dgm:pt modelId="{A956A5E4-FCB0-4B6C-8AFA-051587DC7FE4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Акцизы</a:t>
          </a:r>
          <a:r>
            <a:rPr lang="ru-RU" sz="1800" dirty="0">
              <a:solidFill>
                <a:srgbClr val="003300"/>
              </a:solidFill>
              <a:latin typeface="+mn-lt"/>
            </a:rPr>
            <a:t> на автомобильный и прямогонный                        бензин, дизельное топливо, моторные масла</a:t>
          </a:r>
        </a:p>
      </dgm:t>
    </dgm:pt>
    <dgm:pt modelId="{6D9B973E-816B-4220-94FD-F096DE53488E}" type="parTrans" cxnId="{CF2FA108-EB81-4FA7-ADF2-D024CFBFA125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BE0AA6F7-B116-4A7B-8510-EDF4A1D04308}" type="sibTrans" cxnId="{CF2FA108-EB81-4FA7-ADF2-D024CFBFA125}">
      <dgm:prSet/>
      <dgm:spPr/>
      <dgm:t>
        <a:bodyPr/>
        <a:lstStyle/>
        <a:p>
          <a:endParaRPr lang="ru-RU"/>
        </a:p>
      </dgm:t>
    </dgm:pt>
    <dgm:pt modelId="{6BC76D13-6A49-4E25-8D52-FF937073221A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УСН</a:t>
          </a:r>
          <a:r>
            <a:rPr lang="ru-RU" sz="1800" b="1" dirty="0">
              <a:solidFill>
                <a:srgbClr val="003300"/>
              </a:solidFill>
              <a:latin typeface="+mn-lt"/>
            </a:rPr>
            <a:t> </a:t>
          </a:r>
          <a:r>
            <a:rPr lang="ru-RU" sz="1800" dirty="0">
              <a:solidFill>
                <a:srgbClr val="003300"/>
              </a:solidFill>
              <a:latin typeface="+mn-lt"/>
            </a:rPr>
            <a:t> - упрощенная система налогообложения</a:t>
          </a:r>
        </a:p>
      </dgm:t>
    </dgm:pt>
    <dgm:pt modelId="{8671FB8B-BC42-4907-9C81-2E8680C21AF1}" type="parTrans" cxnId="{AFF0A91A-A65D-4E3A-A221-C92861142FFB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D4F95568-0CA2-46B8-8448-D25F4BEE0065}" type="sibTrans" cxnId="{AFF0A91A-A65D-4E3A-A221-C92861142FFB}">
      <dgm:prSet/>
      <dgm:spPr/>
      <dgm:t>
        <a:bodyPr/>
        <a:lstStyle/>
        <a:p>
          <a:endParaRPr lang="ru-RU"/>
        </a:p>
      </dgm:t>
    </dgm:pt>
    <dgm:pt modelId="{D2EE7957-6755-47A5-9347-A023E95D2B04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ЕНВД</a:t>
          </a:r>
          <a:r>
            <a:rPr lang="ru-RU" sz="1800" dirty="0">
              <a:solidFill>
                <a:srgbClr val="003300"/>
              </a:solidFill>
              <a:latin typeface="+mn-lt"/>
            </a:rPr>
            <a:t> – единый налог на вмененный доход</a:t>
          </a:r>
        </a:p>
      </dgm:t>
    </dgm:pt>
    <dgm:pt modelId="{FDAD9804-2C15-4630-8DBA-9491D317BA9B}" type="parTrans" cxnId="{2B18C63F-A4EC-4B2D-8C8D-A04792D95D2A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5BF42189-B8A2-45EA-94B3-7703CB8FF6A9}" type="sibTrans" cxnId="{2B18C63F-A4EC-4B2D-8C8D-A04792D95D2A}">
      <dgm:prSet/>
      <dgm:spPr/>
      <dgm:t>
        <a:bodyPr/>
        <a:lstStyle/>
        <a:p>
          <a:endParaRPr lang="ru-RU"/>
        </a:p>
      </dgm:t>
    </dgm:pt>
    <dgm:pt modelId="{048915FB-0DBC-4BB7-B2EC-3907A04C1DA2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ЕСХН</a:t>
          </a:r>
          <a:r>
            <a:rPr lang="ru-RU" sz="1800" dirty="0">
              <a:solidFill>
                <a:srgbClr val="003300"/>
              </a:solidFill>
              <a:latin typeface="+mn-lt"/>
            </a:rPr>
            <a:t> – единый сельскохозяйственный налог</a:t>
          </a:r>
        </a:p>
      </dgm:t>
    </dgm:pt>
    <dgm:pt modelId="{CDB1E7ED-4E7A-4A6F-8DA4-8AE7E31D70DD}" type="parTrans" cxnId="{65FC8AD3-AA32-4F6E-B81A-E45214C799A4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9E32317D-F956-41D6-847E-7643F9B054AA}" type="sibTrans" cxnId="{65FC8AD3-AA32-4F6E-B81A-E45214C799A4}">
      <dgm:prSet/>
      <dgm:spPr/>
      <dgm:t>
        <a:bodyPr/>
        <a:lstStyle/>
        <a:p>
          <a:endParaRPr lang="ru-RU"/>
        </a:p>
      </dgm:t>
    </dgm:pt>
    <dgm:pt modelId="{1E1991F6-F482-4DF7-B26E-304C65047AE0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НИФЛ</a:t>
          </a:r>
          <a:r>
            <a:rPr lang="ru-RU" sz="1800" dirty="0">
              <a:solidFill>
                <a:srgbClr val="003300"/>
              </a:solidFill>
              <a:latin typeface="+mn-lt"/>
            </a:rPr>
            <a:t> – налог на имущество физических       лиц</a:t>
          </a:r>
          <a:endParaRPr lang="ru-RU" sz="1800" dirty="0">
            <a:solidFill>
              <a:srgbClr val="FF0000"/>
            </a:solidFill>
            <a:latin typeface="+mn-lt"/>
          </a:endParaRPr>
        </a:p>
      </dgm:t>
    </dgm:pt>
    <dgm:pt modelId="{C7C56545-F8F1-4063-AF77-94964B5F9A9C}" type="parTrans" cxnId="{7BB49FD8-4CC4-45D3-8000-1378F2869AB5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0CAB9455-0EF3-4643-9D3A-119E887F60CB}" type="sibTrans" cxnId="{7BB49FD8-4CC4-45D3-8000-1378F2869AB5}">
      <dgm:prSet/>
      <dgm:spPr/>
      <dgm:t>
        <a:bodyPr/>
        <a:lstStyle/>
        <a:p>
          <a:endParaRPr lang="ru-RU"/>
        </a:p>
      </dgm:t>
    </dgm:pt>
    <dgm:pt modelId="{F9C0D749-A6A9-4DF1-80D0-62A0240FBA0F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Земельный</a:t>
          </a:r>
          <a:r>
            <a:rPr lang="ru-RU" sz="1800" dirty="0">
              <a:solidFill>
                <a:srgbClr val="003300"/>
              </a:solidFill>
              <a:latin typeface="+mn-lt"/>
            </a:rPr>
            <a:t> налог             </a:t>
          </a:r>
        </a:p>
      </dgm:t>
    </dgm:pt>
    <dgm:pt modelId="{BAA42250-C9CE-4CE4-830F-6BCE3F956254}" type="parTrans" cxnId="{04B2819B-8A8E-4FAB-A50D-4B267D15EEB7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83E84075-DF6C-4A56-8E7F-BB54AB636CD1}" type="sibTrans" cxnId="{04B2819B-8A8E-4FAB-A50D-4B267D15EEB7}">
      <dgm:prSet/>
      <dgm:spPr/>
      <dgm:t>
        <a:bodyPr/>
        <a:lstStyle/>
        <a:p>
          <a:endParaRPr lang="ru-RU"/>
        </a:p>
      </dgm:t>
    </dgm:pt>
    <dgm:pt modelId="{EE7C84E1-56FF-4E47-A426-DC4CDC55D0EA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ПСН</a:t>
          </a:r>
          <a:r>
            <a:rPr lang="ru-RU" sz="1800" dirty="0">
              <a:solidFill>
                <a:srgbClr val="003300"/>
              </a:solidFill>
              <a:latin typeface="+mn-lt"/>
            </a:rPr>
            <a:t> – патентная система налогообложения</a:t>
          </a:r>
        </a:p>
      </dgm:t>
    </dgm:pt>
    <dgm:pt modelId="{6396A09A-3A9A-41B2-B368-6BFED74652D5}" type="parTrans" cxnId="{B6F1279E-C7BE-4683-8740-C3F232363538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25A8ED97-615E-4A50-9851-42419DEA2BD5}" type="sibTrans" cxnId="{B6F1279E-C7BE-4683-8740-C3F232363538}">
      <dgm:prSet/>
      <dgm:spPr/>
      <dgm:t>
        <a:bodyPr/>
        <a:lstStyle/>
        <a:p>
          <a:endParaRPr lang="ru-RU"/>
        </a:p>
      </dgm:t>
    </dgm:pt>
    <dgm:pt modelId="{47C3B67B-27DC-42CE-8060-51E2CFF754DC}">
      <dgm:prSet phldrT="[Текст]" custT="1"/>
      <dgm:spPr>
        <a:solidFill>
          <a:srgbClr val="85C27F"/>
        </a:solidFill>
      </dgm:spPr>
      <dgm:t>
        <a:bodyPr/>
        <a:lstStyle/>
        <a:p>
          <a:pPr marL="180000" algn="l"/>
          <a:r>
            <a:rPr lang="ru-RU" sz="2400" b="1" dirty="0">
              <a:solidFill>
                <a:srgbClr val="003300"/>
              </a:solidFill>
              <a:latin typeface="+mn-lt"/>
            </a:rPr>
            <a:t>Государственная пошлина</a:t>
          </a:r>
        </a:p>
      </dgm:t>
    </dgm:pt>
    <dgm:pt modelId="{D6B2DD3D-9CA5-4460-AB76-57B430867623}" type="parTrans" cxnId="{12E3B8D2-D8EE-40D7-A75D-5700DB3495DB}">
      <dgm:prSet/>
      <dgm:spPr>
        <a:ln>
          <a:solidFill>
            <a:srgbClr val="003300"/>
          </a:solidFill>
        </a:ln>
      </dgm:spPr>
      <dgm:t>
        <a:bodyPr/>
        <a:lstStyle/>
        <a:p>
          <a:endParaRPr lang="ru-RU" b="0"/>
        </a:p>
      </dgm:t>
    </dgm:pt>
    <dgm:pt modelId="{4A36E967-34EF-4E1C-8B3E-6245D1E1935B}" type="sibTrans" cxnId="{12E3B8D2-D8EE-40D7-A75D-5700DB3495DB}">
      <dgm:prSet/>
      <dgm:spPr/>
      <dgm:t>
        <a:bodyPr/>
        <a:lstStyle/>
        <a:p>
          <a:endParaRPr lang="ru-RU"/>
        </a:p>
      </dgm:t>
    </dgm:pt>
    <dgm:pt modelId="{2A9FCC82-E02B-4C6D-972B-ABA95CDECBBB}" type="pres">
      <dgm:prSet presAssocID="{9F150325-7267-4F98-98D3-222B6F5AA3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75AA41D-FA7C-4532-8898-78EB6D746CD4}" type="pres">
      <dgm:prSet presAssocID="{A3AD85AF-6CD5-4953-A19B-149DA5A54F23}" presName="root1" presStyleCnt="0"/>
      <dgm:spPr/>
    </dgm:pt>
    <dgm:pt modelId="{E79BEBD7-777A-42D1-9B97-4EAB9875E1C3}" type="pres">
      <dgm:prSet presAssocID="{A3AD85AF-6CD5-4953-A19B-149DA5A54F23}" presName="LevelOneTextNode" presStyleLbl="node0" presStyleIdx="0" presStyleCnt="1" custAng="5400000" custScaleX="436680" custScaleY="153391" custLinFactX="-224268" custLinFactNeighborX="-300000" custLinFactNeighborY="-12602">
        <dgm:presLayoutVars>
          <dgm:chPref val="3"/>
        </dgm:presLayoutVars>
      </dgm:prSet>
      <dgm:spPr/>
    </dgm:pt>
    <dgm:pt modelId="{C7F27C0D-D180-4509-AB57-C65299F0CD86}" type="pres">
      <dgm:prSet presAssocID="{A3AD85AF-6CD5-4953-A19B-149DA5A54F23}" presName="level2hierChild" presStyleCnt="0"/>
      <dgm:spPr/>
    </dgm:pt>
    <dgm:pt modelId="{7422A6FE-9F90-497B-BF78-DFC7E73D474D}" type="pres">
      <dgm:prSet presAssocID="{7A4A29C6-F8B8-4A55-9E46-9ADFB7FBC8B5}" presName="conn2-1" presStyleLbl="parChTrans1D2" presStyleIdx="0" presStyleCnt="9"/>
      <dgm:spPr/>
    </dgm:pt>
    <dgm:pt modelId="{1A418B5D-B46A-4076-AF1B-56AF45B48044}" type="pres">
      <dgm:prSet presAssocID="{7A4A29C6-F8B8-4A55-9E46-9ADFB7FBC8B5}" presName="connTx" presStyleLbl="parChTrans1D2" presStyleIdx="0" presStyleCnt="9"/>
      <dgm:spPr/>
    </dgm:pt>
    <dgm:pt modelId="{38F34036-117B-4785-8CF2-70AAC8BFFAB8}" type="pres">
      <dgm:prSet presAssocID="{7DA16437-006D-4D05-99A4-040A926D24D1}" presName="root2" presStyleCnt="0"/>
      <dgm:spPr/>
    </dgm:pt>
    <dgm:pt modelId="{E6C3727F-6435-4FCF-A0FF-FADB5E08BE35}" type="pres">
      <dgm:prSet presAssocID="{7DA16437-006D-4D05-99A4-040A926D24D1}" presName="LevelTwoTextNode" presStyleLbl="node2" presStyleIdx="0" presStyleCnt="9" custScaleX="430361" custScaleY="160193" custLinFactNeighborX="33549" custLinFactNeighborY="-1501">
        <dgm:presLayoutVars>
          <dgm:chPref val="3"/>
        </dgm:presLayoutVars>
      </dgm:prSet>
      <dgm:spPr/>
    </dgm:pt>
    <dgm:pt modelId="{B2E8209D-76DA-4A21-9B1A-E7E659A951E9}" type="pres">
      <dgm:prSet presAssocID="{7DA16437-006D-4D05-99A4-040A926D24D1}" presName="level3hierChild" presStyleCnt="0"/>
      <dgm:spPr/>
    </dgm:pt>
    <dgm:pt modelId="{CFAE61E2-CF69-42DB-BE18-0636613AF537}" type="pres">
      <dgm:prSet presAssocID="{6D9B973E-816B-4220-94FD-F096DE53488E}" presName="conn2-1" presStyleLbl="parChTrans1D2" presStyleIdx="1" presStyleCnt="9"/>
      <dgm:spPr/>
    </dgm:pt>
    <dgm:pt modelId="{7913F5EE-1C30-4E39-9E68-E3E6933A9622}" type="pres">
      <dgm:prSet presAssocID="{6D9B973E-816B-4220-94FD-F096DE53488E}" presName="connTx" presStyleLbl="parChTrans1D2" presStyleIdx="1" presStyleCnt="9"/>
      <dgm:spPr/>
    </dgm:pt>
    <dgm:pt modelId="{6F17F604-4F54-4551-AECE-4EB142FAC302}" type="pres">
      <dgm:prSet presAssocID="{A956A5E4-FCB0-4B6C-8AFA-051587DC7FE4}" presName="root2" presStyleCnt="0"/>
      <dgm:spPr/>
    </dgm:pt>
    <dgm:pt modelId="{1368AEFB-22A0-46F0-9A3B-CCFDAA52A6C6}" type="pres">
      <dgm:prSet presAssocID="{A956A5E4-FCB0-4B6C-8AFA-051587DC7FE4}" presName="LevelTwoTextNode" presStyleLbl="node2" presStyleIdx="1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41D7AF25-8F9D-4983-BE5D-424AF4DBD4C3}" type="pres">
      <dgm:prSet presAssocID="{A956A5E4-FCB0-4B6C-8AFA-051587DC7FE4}" presName="level3hierChild" presStyleCnt="0"/>
      <dgm:spPr/>
    </dgm:pt>
    <dgm:pt modelId="{397C156A-C0F1-4745-8B19-A67F97FAAAE8}" type="pres">
      <dgm:prSet presAssocID="{8671FB8B-BC42-4907-9C81-2E8680C21AF1}" presName="conn2-1" presStyleLbl="parChTrans1D2" presStyleIdx="2" presStyleCnt="9"/>
      <dgm:spPr/>
    </dgm:pt>
    <dgm:pt modelId="{62730AC3-38AF-4386-9E78-603F3FFDE1A8}" type="pres">
      <dgm:prSet presAssocID="{8671FB8B-BC42-4907-9C81-2E8680C21AF1}" presName="connTx" presStyleLbl="parChTrans1D2" presStyleIdx="2" presStyleCnt="9"/>
      <dgm:spPr/>
    </dgm:pt>
    <dgm:pt modelId="{3FC9D28A-C3EC-4513-BCCE-7764EA919B6D}" type="pres">
      <dgm:prSet presAssocID="{6BC76D13-6A49-4E25-8D52-FF937073221A}" presName="root2" presStyleCnt="0"/>
      <dgm:spPr/>
    </dgm:pt>
    <dgm:pt modelId="{AAC210F8-0685-4575-A117-3BE5A4201F50}" type="pres">
      <dgm:prSet presAssocID="{6BC76D13-6A49-4E25-8D52-FF937073221A}" presName="LevelTwoTextNode" presStyleLbl="node2" presStyleIdx="2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B66AC89E-BD56-4CF6-89F3-5E72301C0CEC}" type="pres">
      <dgm:prSet presAssocID="{6BC76D13-6A49-4E25-8D52-FF937073221A}" presName="level3hierChild" presStyleCnt="0"/>
      <dgm:spPr/>
    </dgm:pt>
    <dgm:pt modelId="{C87F72D1-3614-49A7-80A4-39AF1B1581B6}" type="pres">
      <dgm:prSet presAssocID="{FDAD9804-2C15-4630-8DBA-9491D317BA9B}" presName="conn2-1" presStyleLbl="parChTrans1D2" presStyleIdx="3" presStyleCnt="9"/>
      <dgm:spPr/>
    </dgm:pt>
    <dgm:pt modelId="{0653E004-10D6-4463-9BAB-D6B2DAE7AAD9}" type="pres">
      <dgm:prSet presAssocID="{FDAD9804-2C15-4630-8DBA-9491D317BA9B}" presName="connTx" presStyleLbl="parChTrans1D2" presStyleIdx="3" presStyleCnt="9"/>
      <dgm:spPr/>
    </dgm:pt>
    <dgm:pt modelId="{5F1F353F-1A97-4E84-BE8D-825511AAC5AE}" type="pres">
      <dgm:prSet presAssocID="{D2EE7957-6755-47A5-9347-A023E95D2B04}" presName="root2" presStyleCnt="0"/>
      <dgm:spPr/>
    </dgm:pt>
    <dgm:pt modelId="{CF81EEB9-0197-4C54-9DC6-3B3010F3ED25}" type="pres">
      <dgm:prSet presAssocID="{D2EE7957-6755-47A5-9347-A023E95D2B04}" presName="LevelTwoTextNode" presStyleLbl="node2" presStyleIdx="3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017CFC7D-7761-4A39-9308-5364D4A4020C}" type="pres">
      <dgm:prSet presAssocID="{D2EE7957-6755-47A5-9347-A023E95D2B04}" presName="level3hierChild" presStyleCnt="0"/>
      <dgm:spPr/>
    </dgm:pt>
    <dgm:pt modelId="{2D2C0CA8-CBA9-4CCE-B61F-34F0CCC23CFF}" type="pres">
      <dgm:prSet presAssocID="{CDB1E7ED-4E7A-4A6F-8DA4-8AE7E31D70DD}" presName="conn2-1" presStyleLbl="parChTrans1D2" presStyleIdx="4" presStyleCnt="9"/>
      <dgm:spPr/>
    </dgm:pt>
    <dgm:pt modelId="{FFC33051-87B0-4387-A030-609A98004A54}" type="pres">
      <dgm:prSet presAssocID="{CDB1E7ED-4E7A-4A6F-8DA4-8AE7E31D70DD}" presName="connTx" presStyleLbl="parChTrans1D2" presStyleIdx="4" presStyleCnt="9"/>
      <dgm:spPr/>
    </dgm:pt>
    <dgm:pt modelId="{492878BC-14C2-43F5-B656-0433D5521E32}" type="pres">
      <dgm:prSet presAssocID="{048915FB-0DBC-4BB7-B2EC-3907A04C1DA2}" presName="root2" presStyleCnt="0"/>
      <dgm:spPr/>
    </dgm:pt>
    <dgm:pt modelId="{2367D43A-C015-471C-839D-E8FEE0CC050B}" type="pres">
      <dgm:prSet presAssocID="{048915FB-0DBC-4BB7-B2EC-3907A04C1DA2}" presName="LevelTwoTextNode" presStyleLbl="node2" presStyleIdx="4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BBCFE23A-CABB-404A-AFC2-C24794050F8D}" type="pres">
      <dgm:prSet presAssocID="{048915FB-0DBC-4BB7-B2EC-3907A04C1DA2}" presName="level3hierChild" presStyleCnt="0"/>
      <dgm:spPr/>
    </dgm:pt>
    <dgm:pt modelId="{BF3F896E-D6F8-4D51-924B-B8D943607CD9}" type="pres">
      <dgm:prSet presAssocID="{6396A09A-3A9A-41B2-B368-6BFED74652D5}" presName="conn2-1" presStyleLbl="parChTrans1D2" presStyleIdx="5" presStyleCnt="9"/>
      <dgm:spPr/>
    </dgm:pt>
    <dgm:pt modelId="{842835A2-D5B3-4220-B78C-2CE2D632C7A9}" type="pres">
      <dgm:prSet presAssocID="{6396A09A-3A9A-41B2-B368-6BFED74652D5}" presName="connTx" presStyleLbl="parChTrans1D2" presStyleIdx="5" presStyleCnt="9"/>
      <dgm:spPr/>
    </dgm:pt>
    <dgm:pt modelId="{2D8624A6-3E4C-4F86-BC6D-A657C7D43EC9}" type="pres">
      <dgm:prSet presAssocID="{EE7C84E1-56FF-4E47-A426-DC4CDC55D0EA}" presName="root2" presStyleCnt="0"/>
      <dgm:spPr/>
    </dgm:pt>
    <dgm:pt modelId="{150BFEBB-E71A-4CA8-9579-8C6519DE6E12}" type="pres">
      <dgm:prSet presAssocID="{EE7C84E1-56FF-4E47-A426-DC4CDC55D0EA}" presName="LevelTwoTextNode" presStyleLbl="node2" presStyleIdx="5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1C837F01-F3A8-4F8C-9DAF-0420DD2154AF}" type="pres">
      <dgm:prSet presAssocID="{EE7C84E1-56FF-4E47-A426-DC4CDC55D0EA}" presName="level3hierChild" presStyleCnt="0"/>
      <dgm:spPr/>
    </dgm:pt>
    <dgm:pt modelId="{17F47BBA-64CC-41E6-998C-0FFF6D8C3543}" type="pres">
      <dgm:prSet presAssocID="{C7C56545-F8F1-4063-AF77-94964B5F9A9C}" presName="conn2-1" presStyleLbl="parChTrans1D2" presStyleIdx="6" presStyleCnt="9"/>
      <dgm:spPr/>
    </dgm:pt>
    <dgm:pt modelId="{9B6FC2D9-64FD-4A62-9192-A8715F197C67}" type="pres">
      <dgm:prSet presAssocID="{C7C56545-F8F1-4063-AF77-94964B5F9A9C}" presName="connTx" presStyleLbl="parChTrans1D2" presStyleIdx="6" presStyleCnt="9"/>
      <dgm:spPr/>
    </dgm:pt>
    <dgm:pt modelId="{E3823A29-BADB-4C81-9C72-7FB7492E5A19}" type="pres">
      <dgm:prSet presAssocID="{1E1991F6-F482-4DF7-B26E-304C65047AE0}" presName="root2" presStyleCnt="0"/>
      <dgm:spPr/>
    </dgm:pt>
    <dgm:pt modelId="{E0F18C05-C847-484A-9640-FB5EE5ADD33A}" type="pres">
      <dgm:prSet presAssocID="{1E1991F6-F482-4DF7-B26E-304C65047AE0}" presName="LevelTwoTextNode" presStyleLbl="node2" presStyleIdx="6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8F91CC89-9AA8-4FD6-AE85-53C6E6C985CC}" type="pres">
      <dgm:prSet presAssocID="{1E1991F6-F482-4DF7-B26E-304C65047AE0}" presName="level3hierChild" presStyleCnt="0"/>
      <dgm:spPr/>
    </dgm:pt>
    <dgm:pt modelId="{5806A476-4211-445B-8A47-D8C5368A5ABE}" type="pres">
      <dgm:prSet presAssocID="{BAA42250-C9CE-4CE4-830F-6BCE3F956254}" presName="conn2-1" presStyleLbl="parChTrans1D2" presStyleIdx="7" presStyleCnt="9"/>
      <dgm:spPr/>
    </dgm:pt>
    <dgm:pt modelId="{36BDA583-E18F-4BAE-BB91-73BFF067198D}" type="pres">
      <dgm:prSet presAssocID="{BAA42250-C9CE-4CE4-830F-6BCE3F956254}" presName="connTx" presStyleLbl="parChTrans1D2" presStyleIdx="7" presStyleCnt="9"/>
      <dgm:spPr/>
    </dgm:pt>
    <dgm:pt modelId="{995FF67A-B514-4DB6-97EA-C406A0EED9DF}" type="pres">
      <dgm:prSet presAssocID="{F9C0D749-A6A9-4DF1-80D0-62A0240FBA0F}" presName="root2" presStyleCnt="0"/>
      <dgm:spPr/>
    </dgm:pt>
    <dgm:pt modelId="{A00CC3D7-800F-42C6-AE99-0EFB8403C5FA}" type="pres">
      <dgm:prSet presAssocID="{F9C0D749-A6A9-4DF1-80D0-62A0240FBA0F}" presName="LevelTwoTextNode" presStyleLbl="node2" presStyleIdx="7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EBA29A17-BF3B-48EE-99C3-5BBA7C5D00A6}" type="pres">
      <dgm:prSet presAssocID="{F9C0D749-A6A9-4DF1-80D0-62A0240FBA0F}" presName="level3hierChild" presStyleCnt="0"/>
      <dgm:spPr/>
    </dgm:pt>
    <dgm:pt modelId="{BA7CA40F-033C-4953-ACD9-BBE5C3D91984}" type="pres">
      <dgm:prSet presAssocID="{D6B2DD3D-9CA5-4460-AB76-57B430867623}" presName="conn2-1" presStyleLbl="parChTrans1D2" presStyleIdx="8" presStyleCnt="9"/>
      <dgm:spPr/>
    </dgm:pt>
    <dgm:pt modelId="{D5C41205-7D75-4185-BC5C-B8A23C563969}" type="pres">
      <dgm:prSet presAssocID="{D6B2DD3D-9CA5-4460-AB76-57B430867623}" presName="connTx" presStyleLbl="parChTrans1D2" presStyleIdx="8" presStyleCnt="9"/>
      <dgm:spPr/>
    </dgm:pt>
    <dgm:pt modelId="{08319310-B01D-4696-A837-2F89714F6242}" type="pres">
      <dgm:prSet presAssocID="{47C3B67B-27DC-42CE-8060-51E2CFF754DC}" presName="root2" presStyleCnt="0"/>
      <dgm:spPr/>
    </dgm:pt>
    <dgm:pt modelId="{1C267D7E-AFC5-48EF-935D-30E13A7A041F}" type="pres">
      <dgm:prSet presAssocID="{47C3B67B-27DC-42CE-8060-51E2CFF754DC}" presName="LevelTwoTextNode" presStyleLbl="node2" presStyleIdx="8" presStyleCnt="9" custScaleX="430361" custScaleY="160193" custLinFactNeighborX="33549" custLinFactNeighborY="-16654">
        <dgm:presLayoutVars>
          <dgm:chPref val="3"/>
        </dgm:presLayoutVars>
      </dgm:prSet>
      <dgm:spPr/>
    </dgm:pt>
    <dgm:pt modelId="{F29D08D8-ECE4-4A78-ADC0-AB4218FFE246}" type="pres">
      <dgm:prSet presAssocID="{47C3B67B-27DC-42CE-8060-51E2CFF754DC}" presName="level3hierChild" presStyleCnt="0"/>
      <dgm:spPr/>
    </dgm:pt>
  </dgm:ptLst>
  <dgm:cxnLst>
    <dgm:cxn modelId="{3E1B1505-3C2F-4BE3-91D6-513B2BCF270C}" type="presOf" srcId="{8671FB8B-BC42-4907-9C81-2E8680C21AF1}" destId="{397C156A-C0F1-4745-8B19-A67F97FAAAE8}" srcOrd="0" destOrd="0" presId="urn:microsoft.com/office/officeart/2008/layout/HorizontalMultiLevelHierarchy"/>
    <dgm:cxn modelId="{97EAC006-A059-4B51-B823-9BB32BAD222D}" type="presOf" srcId="{7A4A29C6-F8B8-4A55-9E46-9ADFB7FBC8B5}" destId="{1A418B5D-B46A-4076-AF1B-56AF45B48044}" srcOrd="1" destOrd="0" presId="urn:microsoft.com/office/officeart/2008/layout/HorizontalMultiLevelHierarchy"/>
    <dgm:cxn modelId="{CF2FA108-EB81-4FA7-ADF2-D024CFBFA125}" srcId="{A3AD85AF-6CD5-4953-A19B-149DA5A54F23}" destId="{A956A5E4-FCB0-4B6C-8AFA-051587DC7FE4}" srcOrd="1" destOrd="0" parTransId="{6D9B973E-816B-4220-94FD-F096DE53488E}" sibTransId="{BE0AA6F7-B116-4A7B-8510-EDF4A1D04308}"/>
    <dgm:cxn modelId="{C38EE508-B936-4F6E-B1C7-C2BC0E950F25}" type="presOf" srcId="{7DA16437-006D-4D05-99A4-040A926D24D1}" destId="{E6C3727F-6435-4FCF-A0FF-FADB5E08BE35}" srcOrd="0" destOrd="0" presId="urn:microsoft.com/office/officeart/2008/layout/HorizontalMultiLevelHierarchy"/>
    <dgm:cxn modelId="{144FBC0C-374B-4E2F-8B65-913B0712D5D7}" type="presOf" srcId="{FDAD9804-2C15-4630-8DBA-9491D317BA9B}" destId="{0653E004-10D6-4463-9BAB-D6B2DAE7AAD9}" srcOrd="1" destOrd="0" presId="urn:microsoft.com/office/officeart/2008/layout/HorizontalMultiLevelHierarchy"/>
    <dgm:cxn modelId="{48501716-3211-4971-A066-3D35DB5DC6C6}" srcId="{A3AD85AF-6CD5-4953-A19B-149DA5A54F23}" destId="{7DA16437-006D-4D05-99A4-040A926D24D1}" srcOrd="0" destOrd="0" parTransId="{7A4A29C6-F8B8-4A55-9E46-9ADFB7FBC8B5}" sibTransId="{7A179783-09E9-4E0E-9F53-1CB3D5C6C89F}"/>
    <dgm:cxn modelId="{9CD02017-2E2E-431C-B3AA-895D7ACAA61F}" type="presOf" srcId="{1E1991F6-F482-4DF7-B26E-304C65047AE0}" destId="{E0F18C05-C847-484A-9640-FB5EE5ADD33A}" srcOrd="0" destOrd="0" presId="urn:microsoft.com/office/officeart/2008/layout/HorizontalMultiLevelHierarchy"/>
    <dgm:cxn modelId="{AFF0A91A-A65D-4E3A-A221-C92861142FFB}" srcId="{A3AD85AF-6CD5-4953-A19B-149DA5A54F23}" destId="{6BC76D13-6A49-4E25-8D52-FF937073221A}" srcOrd="2" destOrd="0" parTransId="{8671FB8B-BC42-4907-9C81-2E8680C21AF1}" sibTransId="{D4F95568-0CA2-46B8-8448-D25F4BEE0065}"/>
    <dgm:cxn modelId="{71713B21-44F8-49FB-A05F-0DF34F59F95D}" type="presOf" srcId="{D6B2DD3D-9CA5-4460-AB76-57B430867623}" destId="{D5C41205-7D75-4185-BC5C-B8A23C563969}" srcOrd="1" destOrd="0" presId="urn:microsoft.com/office/officeart/2008/layout/HorizontalMultiLevelHierarchy"/>
    <dgm:cxn modelId="{FE599C25-0D62-4DE9-BA67-C5D6DB5DFE01}" type="presOf" srcId="{6D9B973E-816B-4220-94FD-F096DE53488E}" destId="{7913F5EE-1C30-4E39-9E68-E3E6933A9622}" srcOrd="1" destOrd="0" presId="urn:microsoft.com/office/officeart/2008/layout/HorizontalMultiLevelHierarchy"/>
    <dgm:cxn modelId="{0D769726-0F3C-4636-ACE2-5C648CCDF192}" type="presOf" srcId="{F9C0D749-A6A9-4DF1-80D0-62A0240FBA0F}" destId="{A00CC3D7-800F-42C6-AE99-0EFB8403C5FA}" srcOrd="0" destOrd="0" presId="urn:microsoft.com/office/officeart/2008/layout/HorizontalMultiLevelHierarchy"/>
    <dgm:cxn modelId="{CD736F32-A52D-475F-B7D2-FAB05374FC63}" type="presOf" srcId="{7A4A29C6-F8B8-4A55-9E46-9ADFB7FBC8B5}" destId="{7422A6FE-9F90-497B-BF78-DFC7E73D474D}" srcOrd="0" destOrd="0" presId="urn:microsoft.com/office/officeart/2008/layout/HorizontalMultiLevelHierarchy"/>
    <dgm:cxn modelId="{D47F8F35-7E71-41F3-8B15-E7CF5D1EC2EE}" type="presOf" srcId="{BAA42250-C9CE-4CE4-830F-6BCE3F956254}" destId="{5806A476-4211-445B-8A47-D8C5368A5ABE}" srcOrd="0" destOrd="0" presId="urn:microsoft.com/office/officeart/2008/layout/HorizontalMultiLevelHierarchy"/>
    <dgm:cxn modelId="{2B18C63F-A4EC-4B2D-8C8D-A04792D95D2A}" srcId="{A3AD85AF-6CD5-4953-A19B-149DA5A54F23}" destId="{D2EE7957-6755-47A5-9347-A023E95D2B04}" srcOrd="3" destOrd="0" parTransId="{FDAD9804-2C15-4630-8DBA-9491D317BA9B}" sibTransId="{5BF42189-B8A2-45EA-94B3-7703CB8FF6A9}"/>
    <dgm:cxn modelId="{973A2F5C-3719-4044-B79C-8902B9324040}" type="presOf" srcId="{C7C56545-F8F1-4063-AF77-94964B5F9A9C}" destId="{17F47BBA-64CC-41E6-998C-0FFF6D8C3543}" srcOrd="0" destOrd="0" presId="urn:microsoft.com/office/officeart/2008/layout/HorizontalMultiLevelHierarchy"/>
    <dgm:cxn modelId="{9FE9F665-7260-47B4-B092-88D27C0D0F78}" type="presOf" srcId="{BAA42250-C9CE-4CE4-830F-6BCE3F956254}" destId="{36BDA583-E18F-4BAE-BB91-73BFF067198D}" srcOrd="1" destOrd="0" presId="urn:microsoft.com/office/officeart/2008/layout/HorizontalMultiLevelHierarchy"/>
    <dgm:cxn modelId="{480D5D49-75D2-42C3-9AAC-E4DFED6E78BC}" type="presOf" srcId="{C7C56545-F8F1-4063-AF77-94964B5F9A9C}" destId="{9B6FC2D9-64FD-4A62-9192-A8715F197C67}" srcOrd="1" destOrd="0" presId="urn:microsoft.com/office/officeart/2008/layout/HorizontalMultiLevelHierarchy"/>
    <dgm:cxn modelId="{D7F6F34B-D91C-44F5-BC60-2B7A7BAD0D1D}" type="presOf" srcId="{A956A5E4-FCB0-4B6C-8AFA-051587DC7FE4}" destId="{1368AEFB-22A0-46F0-9A3B-CCFDAA52A6C6}" srcOrd="0" destOrd="0" presId="urn:microsoft.com/office/officeart/2008/layout/HorizontalMultiLevelHierarchy"/>
    <dgm:cxn modelId="{C54BD94D-72ED-4F5E-A0C2-9929F58E490B}" type="presOf" srcId="{D6B2DD3D-9CA5-4460-AB76-57B430867623}" destId="{BA7CA40F-033C-4953-ACD9-BBE5C3D91984}" srcOrd="0" destOrd="0" presId="urn:microsoft.com/office/officeart/2008/layout/HorizontalMultiLevelHierarchy"/>
    <dgm:cxn modelId="{57EB664E-3CF8-4946-97D7-E3B23AE8045B}" type="presOf" srcId="{CDB1E7ED-4E7A-4A6F-8DA4-8AE7E31D70DD}" destId="{2D2C0CA8-CBA9-4CCE-B61F-34F0CCC23CFF}" srcOrd="0" destOrd="0" presId="urn:microsoft.com/office/officeart/2008/layout/HorizontalMultiLevelHierarchy"/>
    <dgm:cxn modelId="{30631B58-320A-4CEF-8466-B779034AC844}" type="presOf" srcId="{FDAD9804-2C15-4630-8DBA-9491D317BA9B}" destId="{C87F72D1-3614-49A7-80A4-39AF1B1581B6}" srcOrd="0" destOrd="0" presId="urn:microsoft.com/office/officeart/2008/layout/HorizontalMultiLevelHierarchy"/>
    <dgm:cxn modelId="{A041B085-C119-46E0-9865-2CC604487123}" type="presOf" srcId="{EE7C84E1-56FF-4E47-A426-DC4CDC55D0EA}" destId="{150BFEBB-E71A-4CA8-9579-8C6519DE6E12}" srcOrd="0" destOrd="0" presId="urn:microsoft.com/office/officeart/2008/layout/HorizontalMultiLevelHierarchy"/>
    <dgm:cxn modelId="{04B2819B-8A8E-4FAB-A50D-4B267D15EEB7}" srcId="{A3AD85AF-6CD5-4953-A19B-149DA5A54F23}" destId="{F9C0D749-A6A9-4DF1-80D0-62A0240FBA0F}" srcOrd="7" destOrd="0" parTransId="{BAA42250-C9CE-4CE4-830F-6BCE3F956254}" sibTransId="{83E84075-DF6C-4A56-8E7F-BB54AB636CD1}"/>
    <dgm:cxn modelId="{9CF9909B-9934-4709-BA5D-D294A17E9B3E}" type="presOf" srcId="{6D9B973E-816B-4220-94FD-F096DE53488E}" destId="{CFAE61E2-CF69-42DB-BE18-0636613AF537}" srcOrd="0" destOrd="0" presId="urn:microsoft.com/office/officeart/2008/layout/HorizontalMultiLevelHierarchy"/>
    <dgm:cxn modelId="{B6F1279E-C7BE-4683-8740-C3F232363538}" srcId="{A3AD85AF-6CD5-4953-A19B-149DA5A54F23}" destId="{EE7C84E1-56FF-4E47-A426-DC4CDC55D0EA}" srcOrd="5" destOrd="0" parTransId="{6396A09A-3A9A-41B2-B368-6BFED74652D5}" sibTransId="{25A8ED97-615E-4A50-9851-42419DEA2BD5}"/>
    <dgm:cxn modelId="{CAA17DAB-5DF9-45F8-BF24-D11CCACD2D0C}" srcId="{9F150325-7267-4F98-98D3-222B6F5AA359}" destId="{A3AD85AF-6CD5-4953-A19B-149DA5A54F23}" srcOrd="0" destOrd="0" parTransId="{02AEF3ED-AE7D-436E-BD43-537B9E26F35D}" sibTransId="{54ECE869-4730-4FEB-93CC-58CBA8FB921C}"/>
    <dgm:cxn modelId="{1B65C1AB-9A8C-4C26-9525-05F116BFBF5D}" type="presOf" srcId="{9F150325-7267-4F98-98D3-222B6F5AA359}" destId="{2A9FCC82-E02B-4C6D-972B-ABA95CDECBBB}" srcOrd="0" destOrd="0" presId="urn:microsoft.com/office/officeart/2008/layout/HorizontalMultiLevelHierarchy"/>
    <dgm:cxn modelId="{EF461BB5-7B16-4A4D-8DBF-18F16A4DCF96}" type="presOf" srcId="{CDB1E7ED-4E7A-4A6F-8DA4-8AE7E31D70DD}" destId="{FFC33051-87B0-4387-A030-609A98004A54}" srcOrd="1" destOrd="0" presId="urn:microsoft.com/office/officeart/2008/layout/HorizontalMultiLevelHierarchy"/>
    <dgm:cxn modelId="{29F233CE-0D70-48F4-8BC2-0137DA4A5FA6}" type="presOf" srcId="{47C3B67B-27DC-42CE-8060-51E2CFF754DC}" destId="{1C267D7E-AFC5-48EF-935D-30E13A7A041F}" srcOrd="0" destOrd="0" presId="urn:microsoft.com/office/officeart/2008/layout/HorizontalMultiLevelHierarchy"/>
    <dgm:cxn modelId="{38D6E1CE-DEA9-4B0F-A1A7-299192875316}" type="presOf" srcId="{8671FB8B-BC42-4907-9C81-2E8680C21AF1}" destId="{62730AC3-38AF-4386-9E78-603F3FFDE1A8}" srcOrd="1" destOrd="0" presId="urn:microsoft.com/office/officeart/2008/layout/HorizontalMultiLevelHierarchy"/>
    <dgm:cxn modelId="{12E3B8D2-D8EE-40D7-A75D-5700DB3495DB}" srcId="{A3AD85AF-6CD5-4953-A19B-149DA5A54F23}" destId="{47C3B67B-27DC-42CE-8060-51E2CFF754DC}" srcOrd="8" destOrd="0" parTransId="{D6B2DD3D-9CA5-4460-AB76-57B430867623}" sibTransId="{4A36E967-34EF-4E1C-8B3E-6245D1E1935B}"/>
    <dgm:cxn modelId="{65FC8AD3-AA32-4F6E-B81A-E45214C799A4}" srcId="{A3AD85AF-6CD5-4953-A19B-149DA5A54F23}" destId="{048915FB-0DBC-4BB7-B2EC-3907A04C1DA2}" srcOrd="4" destOrd="0" parTransId="{CDB1E7ED-4E7A-4A6F-8DA4-8AE7E31D70DD}" sibTransId="{9E32317D-F956-41D6-847E-7643F9B054AA}"/>
    <dgm:cxn modelId="{E3E459D4-2EB4-4F19-9D8B-605547DEA4A4}" type="presOf" srcId="{6396A09A-3A9A-41B2-B368-6BFED74652D5}" destId="{BF3F896E-D6F8-4D51-924B-B8D943607CD9}" srcOrd="0" destOrd="0" presId="urn:microsoft.com/office/officeart/2008/layout/HorizontalMultiLevelHierarchy"/>
    <dgm:cxn modelId="{7BB49FD8-4CC4-45D3-8000-1378F2869AB5}" srcId="{A3AD85AF-6CD5-4953-A19B-149DA5A54F23}" destId="{1E1991F6-F482-4DF7-B26E-304C65047AE0}" srcOrd="6" destOrd="0" parTransId="{C7C56545-F8F1-4063-AF77-94964B5F9A9C}" sibTransId="{0CAB9455-0EF3-4643-9D3A-119E887F60CB}"/>
    <dgm:cxn modelId="{C9EB67E3-99A6-41B1-8324-52716DC8DACB}" type="presOf" srcId="{D2EE7957-6755-47A5-9347-A023E95D2B04}" destId="{CF81EEB9-0197-4C54-9DC6-3B3010F3ED25}" srcOrd="0" destOrd="0" presId="urn:microsoft.com/office/officeart/2008/layout/HorizontalMultiLevelHierarchy"/>
    <dgm:cxn modelId="{FB781DE9-754F-454E-9FDB-0BE21B4AD41A}" type="presOf" srcId="{6396A09A-3A9A-41B2-B368-6BFED74652D5}" destId="{842835A2-D5B3-4220-B78C-2CE2D632C7A9}" srcOrd="1" destOrd="0" presId="urn:microsoft.com/office/officeart/2008/layout/HorizontalMultiLevelHierarchy"/>
    <dgm:cxn modelId="{216A65EC-B7A6-4C3F-A359-7B960B507C62}" type="presOf" srcId="{048915FB-0DBC-4BB7-B2EC-3907A04C1DA2}" destId="{2367D43A-C015-471C-839D-E8FEE0CC050B}" srcOrd="0" destOrd="0" presId="urn:microsoft.com/office/officeart/2008/layout/HorizontalMultiLevelHierarchy"/>
    <dgm:cxn modelId="{9A8C0CF8-AD2C-483B-BBDC-964F4E71DF23}" type="presOf" srcId="{A3AD85AF-6CD5-4953-A19B-149DA5A54F23}" destId="{E79BEBD7-777A-42D1-9B97-4EAB9875E1C3}" srcOrd="0" destOrd="0" presId="urn:microsoft.com/office/officeart/2008/layout/HorizontalMultiLevelHierarchy"/>
    <dgm:cxn modelId="{C88079F9-C037-4D23-B509-A67D37702ABD}" type="presOf" srcId="{6BC76D13-6A49-4E25-8D52-FF937073221A}" destId="{AAC210F8-0685-4575-A117-3BE5A4201F50}" srcOrd="0" destOrd="0" presId="urn:microsoft.com/office/officeart/2008/layout/HorizontalMultiLevelHierarchy"/>
    <dgm:cxn modelId="{3324196D-EAAD-4D8E-84D7-8DD1E85B1937}" type="presParOf" srcId="{2A9FCC82-E02B-4C6D-972B-ABA95CDECBBB}" destId="{A75AA41D-FA7C-4532-8898-78EB6D746CD4}" srcOrd="0" destOrd="0" presId="urn:microsoft.com/office/officeart/2008/layout/HorizontalMultiLevelHierarchy"/>
    <dgm:cxn modelId="{49EA0497-DA0D-48FF-8C9B-F1F77C0BC29E}" type="presParOf" srcId="{A75AA41D-FA7C-4532-8898-78EB6D746CD4}" destId="{E79BEBD7-777A-42D1-9B97-4EAB9875E1C3}" srcOrd="0" destOrd="0" presId="urn:microsoft.com/office/officeart/2008/layout/HorizontalMultiLevelHierarchy"/>
    <dgm:cxn modelId="{764397FC-4270-4771-AE48-8ACD7CED2D4F}" type="presParOf" srcId="{A75AA41D-FA7C-4532-8898-78EB6D746CD4}" destId="{C7F27C0D-D180-4509-AB57-C65299F0CD86}" srcOrd="1" destOrd="0" presId="urn:microsoft.com/office/officeart/2008/layout/HorizontalMultiLevelHierarchy"/>
    <dgm:cxn modelId="{FB57987C-B5DA-4141-B27D-A3285FF262FB}" type="presParOf" srcId="{C7F27C0D-D180-4509-AB57-C65299F0CD86}" destId="{7422A6FE-9F90-497B-BF78-DFC7E73D474D}" srcOrd="0" destOrd="0" presId="urn:microsoft.com/office/officeart/2008/layout/HorizontalMultiLevelHierarchy"/>
    <dgm:cxn modelId="{22C9896E-7567-45C2-8888-0A1215987BAC}" type="presParOf" srcId="{7422A6FE-9F90-497B-BF78-DFC7E73D474D}" destId="{1A418B5D-B46A-4076-AF1B-56AF45B48044}" srcOrd="0" destOrd="0" presId="urn:microsoft.com/office/officeart/2008/layout/HorizontalMultiLevelHierarchy"/>
    <dgm:cxn modelId="{F1370FB1-6576-4EAB-ADF5-1150D3A3EFD5}" type="presParOf" srcId="{C7F27C0D-D180-4509-AB57-C65299F0CD86}" destId="{38F34036-117B-4785-8CF2-70AAC8BFFAB8}" srcOrd="1" destOrd="0" presId="urn:microsoft.com/office/officeart/2008/layout/HorizontalMultiLevelHierarchy"/>
    <dgm:cxn modelId="{68D30F86-478D-4E2A-A2C8-3B50591D937D}" type="presParOf" srcId="{38F34036-117B-4785-8CF2-70AAC8BFFAB8}" destId="{E6C3727F-6435-4FCF-A0FF-FADB5E08BE35}" srcOrd="0" destOrd="0" presId="urn:microsoft.com/office/officeart/2008/layout/HorizontalMultiLevelHierarchy"/>
    <dgm:cxn modelId="{F99D4E40-1CFA-4E66-83C4-91EC8EE3B762}" type="presParOf" srcId="{38F34036-117B-4785-8CF2-70AAC8BFFAB8}" destId="{B2E8209D-76DA-4A21-9B1A-E7E659A951E9}" srcOrd="1" destOrd="0" presId="urn:microsoft.com/office/officeart/2008/layout/HorizontalMultiLevelHierarchy"/>
    <dgm:cxn modelId="{B8CA0798-208F-4B2F-8F9D-0C35E09AD0CF}" type="presParOf" srcId="{C7F27C0D-D180-4509-AB57-C65299F0CD86}" destId="{CFAE61E2-CF69-42DB-BE18-0636613AF537}" srcOrd="2" destOrd="0" presId="urn:microsoft.com/office/officeart/2008/layout/HorizontalMultiLevelHierarchy"/>
    <dgm:cxn modelId="{08C5DDD3-E6B6-4643-8912-3D1609AA14D3}" type="presParOf" srcId="{CFAE61E2-CF69-42DB-BE18-0636613AF537}" destId="{7913F5EE-1C30-4E39-9E68-E3E6933A9622}" srcOrd="0" destOrd="0" presId="urn:microsoft.com/office/officeart/2008/layout/HorizontalMultiLevelHierarchy"/>
    <dgm:cxn modelId="{DA8D60FE-4491-4C68-8E29-F89E26E55DC3}" type="presParOf" srcId="{C7F27C0D-D180-4509-AB57-C65299F0CD86}" destId="{6F17F604-4F54-4551-AECE-4EB142FAC302}" srcOrd="3" destOrd="0" presId="urn:microsoft.com/office/officeart/2008/layout/HorizontalMultiLevelHierarchy"/>
    <dgm:cxn modelId="{20CFAC65-42CB-423C-9DF7-E0B3AB6088C2}" type="presParOf" srcId="{6F17F604-4F54-4551-AECE-4EB142FAC302}" destId="{1368AEFB-22A0-46F0-9A3B-CCFDAA52A6C6}" srcOrd="0" destOrd="0" presId="urn:microsoft.com/office/officeart/2008/layout/HorizontalMultiLevelHierarchy"/>
    <dgm:cxn modelId="{550A632F-1CCC-4953-B53C-5FC3DD7D6673}" type="presParOf" srcId="{6F17F604-4F54-4551-AECE-4EB142FAC302}" destId="{41D7AF25-8F9D-4983-BE5D-424AF4DBD4C3}" srcOrd="1" destOrd="0" presId="urn:microsoft.com/office/officeart/2008/layout/HorizontalMultiLevelHierarchy"/>
    <dgm:cxn modelId="{148DDF8D-7D88-4D7A-A7D6-DA6406CCCD77}" type="presParOf" srcId="{C7F27C0D-D180-4509-AB57-C65299F0CD86}" destId="{397C156A-C0F1-4745-8B19-A67F97FAAAE8}" srcOrd="4" destOrd="0" presId="urn:microsoft.com/office/officeart/2008/layout/HorizontalMultiLevelHierarchy"/>
    <dgm:cxn modelId="{8928A8A5-BE4A-4EE8-938E-AB3EBB96FCE0}" type="presParOf" srcId="{397C156A-C0F1-4745-8B19-A67F97FAAAE8}" destId="{62730AC3-38AF-4386-9E78-603F3FFDE1A8}" srcOrd="0" destOrd="0" presId="urn:microsoft.com/office/officeart/2008/layout/HorizontalMultiLevelHierarchy"/>
    <dgm:cxn modelId="{885B6BFD-5DF0-4E49-9856-362D94DBEEBB}" type="presParOf" srcId="{C7F27C0D-D180-4509-AB57-C65299F0CD86}" destId="{3FC9D28A-C3EC-4513-BCCE-7764EA919B6D}" srcOrd="5" destOrd="0" presId="urn:microsoft.com/office/officeart/2008/layout/HorizontalMultiLevelHierarchy"/>
    <dgm:cxn modelId="{B4BF4EF3-AEBF-48D3-A294-646627269FFD}" type="presParOf" srcId="{3FC9D28A-C3EC-4513-BCCE-7764EA919B6D}" destId="{AAC210F8-0685-4575-A117-3BE5A4201F50}" srcOrd="0" destOrd="0" presId="urn:microsoft.com/office/officeart/2008/layout/HorizontalMultiLevelHierarchy"/>
    <dgm:cxn modelId="{1BBFC6D0-5A85-4C2D-8C5D-3566151F3A94}" type="presParOf" srcId="{3FC9D28A-C3EC-4513-BCCE-7764EA919B6D}" destId="{B66AC89E-BD56-4CF6-89F3-5E72301C0CEC}" srcOrd="1" destOrd="0" presId="urn:microsoft.com/office/officeart/2008/layout/HorizontalMultiLevelHierarchy"/>
    <dgm:cxn modelId="{C470BA32-3252-4D98-941C-3C8C9C9FBD5F}" type="presParOf" srcId="{C7F27C0D-D180-4509-AB57-C65299F0CD86}" destId="{C87F72D1-3614-49A7-80A4-39AF1B1581B6}" srcOrd="6" destOrd="0" presId="urn:microsoft.com/office/officeart/2008/layout/HorizontalMultiLevelHierarchy"/>
    <dgm:cxn modelId="{289D4D63-5635-4E0E-A59C-71094ACCEA54}" type="presParOf" srcId="{C87F72D1-3614-49A7-80A4-39AF1B1581B6}" destId="{0653E004-10D6-4463-9BAB-D6B2DAE7AAD9}" srcOrd="0" destOrd="0" presId="urn:microsoft.com/office/officeart/2008/layout/HorizontalMultiLevelHierarchy"/>
    <dgm:cxn modelId="{CAE392ED-B4A5-4B48-99BD-1D313D00EBCD}" type="presParOf" srcId="{C7F27C0D-D180-4509-AB57-C65299F0CD86}" destId="{5F1F353F-1A97-4E84-BE8D-825511AAC5AE}" srcOrd="7" destOrd="0" presId="urn:microsoft.com/office/officeart/2008/layout/HorizontalMultiLevelHierarchy"/>
    <dgm:cxn modelId="{F298FCEF-CA99-4E17-8180-2639D9933C3D}" type="presParOf" srcId="{5F1F353F-1A97-4E84-BE8D-825511AAC5AE}" destId="{CF81EEB9-0197-4C54-9DC6-3B3010F3ED25}" srcOrd="0" destOrd="0" presId="urn:microsoft.com/office/officeart/2008/layout/HorizontalMultiLevelHierarchy"/>
    <dgm:cxn modelId="{43EF809A-4851-4A85-A56F-E866CA536CAA}" type="presParOf" srcId="{5F1F353F-1A97-4E84-BE8D-825511AAC5AE}" destId="{017CFC7D-7761-4A39-9308-5364D4A4020C}" srcOrd="1" destOrd="0" presId="urn:microsoft.com/office/officeart/2008/layout/HorizontalMultiLevelHierarchy"/>
    <dgm:cxn modelId="{46446C60-1089-4EB0-ACAE-678B035347E3}" type="presParOf" srcId="{C7F27C0D-D180-4509-AB57-C65299F0CD86}" destId="{2D2C0CA8-CBA9-4CCE-B61F-34F0CCC23CFF}" srcOrd="8" destOrd="0" presId="urn:microsoft.com/office/officeart/2008/layout/HorizontalMultiLevelHierarchy"/>
    <dgm:cxn modelId="{5C169B95-61D1-4B85-B130-A8E33D40CC6A}" type="presParOf" srcId="{2D2C0CA8-CBA9-4CCE-B61F-34F0CCC23CFF}" destId="{FFC33051-87B0-4387-A030-609A98004A54}" srcOrd="0" destOrd="0" presId="urn:microsoft.com/office/officeart/2008/layout/HorizontalMultiLevelHierarchy"/>
    <dgm:cxn modelId="{7D2B21E4-D2FC-475E-9BC0-150857BDCE45}" type="presParOf" srcId="{C7F27C0D-D180-4509-AB57-C65299F0CD86}" destId="{492878BC-14C2-43F5-B656-0433D5521E32}" srcOrd="9" destOrd="0" presId="urn:microsoft.com/office/officeart/2008/layout/HorizontalMultiLevelHierarchy"/>
    <dgm:cxn modelId="{A64424ED-843A-470A-A5B0-159E37E9C1CA}" type="presParOf" srcId="{492878BC-14C2-43F5-B656-0433D5521E32}" destId="{2367D43A-C015-471C-839D-E8FEE0CC050B}" srcOrd="0" destOrd="0" presId="urn:microsoft.com/office/officeart/2008/layout/HorizontalMultiLevelHierarchy"/>
    <dgm:cxn modelId="{CF31E5B1-2B01-45B0-BEE3-6B1098215C8B}" type="presParOf" srcId="{492878BC-14C2-43F5-B656-0433D5521E32}" destId="{BBCFE23A-CABB-404A-AFC2-C24794050F8D}" srcOrd="1" destOrd="0" presId="urn:microsoft.com/office/officeart/2008/layout/HorizontalMultiLevelHierarchy"/>
    <dgm:cxn modelId="{E70D73E3-5FDA-4507-AC5B-8C2900B756A9}" type="presParOf" srcId="{C7F27C0D-D180-4509-AB57-C65299F0CD86}" destId="{BF3F896E-D6F8-4D51-924B-B8D943607CD9}" srcOrd="10" destOrd="0" presId="urn:microsoft.com/office/officeart/2008/layout/HorizontalMultiLevelHierarchy"/>
    <dgm:cxn modelId="{2F7CE76A-5FEE-4A26-B7EB-8AEC069E2CEE}" type="presParOf" srcId="{BF3F896E-D6F8-4D51-924B-B8D943607CD9}" destId="{842835A2-D5B3-4220-B78C-2CE2D632C7A9}" srcOrd="0" destOrd="0" presId="urn:microsoft.com/office/officeart/2008/layout/HorizontalMultiLevelHierarchy"/>
    <dgm:cxn modelId="{87426565-39EB-4A7F-ACD4-193C60676DC2}" type="presParOf" srcId="{C7F27C0D-D180-4509-AB57-C65299F0CD86}" destId="{2D8624A6-3E4C-4F86-BC6D-A657C7D43EC9}" srcOrd="11" destOrd="0" presId="urn:microsoft.com/office/officeart/2008/layout/HorizontalMultiLevelHierarchy"/>
    <dgm:cxn modelId="{C8ACAF57-076A-4C83-91A0-CAF095BFCDF5}" type="presParOf" srcId="{2D8624A6-3E4C-4F86-BC6D-A657C7D43EC9}" destId="{150BFEBB-E71A-4CA8-9579-8C6519DE6E12}" srcOrd="0" destOrd="0" presId="urn:microsoft.com/office/officeart/2008/layout/HorizontalMultiLevelHierarchy"/>
    <dgm:cxn modelId="{1F02EAF0-6F66-4997-B1CC-D9A29880B00D}" type="presParOf" srcId="{2D8624A6-3E4C-4F86-BC6D-A657C7D43EC9}" destId="{1C837F01-F3A8-4F8C-9DAF-0420DD2154AF}" srcOrd="1" destOrd="0" presId="urn:microsoft.com/office/officeart/2008/layout/HorizontalMultiLevelHierarchy"/>
    <dgm:cxn modelId="{3E611D77-3D78-4641-A701-670D61F2490E}" type="presParOf" srcId="{C7F27C0D-D180-4509-AB57-C65299F0CD86}" destId="{17F47BBA-64CC-41E6-998C-0FFF6D8C3543}" srcOrd="12" destOrd="0" presId="urn:microsoft.com/office/officeart/2008/layout/HorizontalMultiLevelHierarchy"/>
    <dgm:cxn modelId="{7BBE1D65-094F-40F4-AE71-C0A816309D3B}" type="presParOf" srcId="{17F47BBA-64CC-41E6-998C-0FFF6D8C3543}" destId="{9B6FC2D9-64FD-4A62-9192-A8715F197C67}" srcOrd="0" destOrd="0" presId="urn:microsoft.com/office/officeart/2008/layout/HorizontalMultiLevelHierarchy"/>
    <dgm:cxn modelId="{9F8860F7-73F7-4594-AA47-24E6071E8D2D}" type="presParOf" srcId="{C7F27C0D-D180-4509-AB57-C65299F0CD86}" destId="{E3823A29-BADB-4C81-9C72-7FB7492E5A19}" srcOrd="13" destOrd="0" presId="urn:microsoft.com/office/officeart/2008/layout/HorizontalMultiLevelHierarchy"/>
    <dgm:cxn modelId="{5971BB98-EF47-4CFD-A6E3-360D9B0C791E}" type="presParOf" srcId="{E3823A29-BADB-4C81-9C72-7FB7492E5A19}" destId="{E0F18C05-C847-484A-9640-FB5EE5ADD33A}" srcOrd="0" destOrd="0" presId="urn:microsoft.com/office/officeart/2008/layout/HorizontalMultiLevelHierarchy"/>
    <dgm:cxn modelId="{351CAD19-504D-49F3-BDB9-095347347563}" type="presParOf" srcId="{E3823A29-BADB-4C81-9C72-7FB7492E5A19}" destId="{8F91CC89-9AA8-4FD6-AE85-53C6E6C985CC}" srcOrd="1" destOrd="0" presId="urn:microsoft.com/office/officeart/2008/layout/HorizontalMultiLevelHierarchy"/>
    <dgm:cxn modelId="{34C8A77E-0742-43DE-A8F6-3CD57612BDDB}" type="presParOf" srcId="{C7F27C0D-D180-4509-AB57-C65299F0CD86}" destId="{5806A476-4211-445B-8A47-D8C5368A5ABE}" srcOrd="14" destOrd="0" presId="urn:microsoft.com/office/officeart/2008/layout/HorizontalMultiLevelHierarchy"/>
    <dgm:cxn modelId="{5CFCB309-FFF9-4D60-8892-D4F4A0AFED12}" type="presParOf" srcId="{5806A476-4211-445B-8A47-D8C5368A5ABE}" destId="{36BDA583-E18F-4BAE-BB91-73BFF067198D}" srcOrd="0" destOrd="0" presId="urn:microsoft.com/office/officeart/2008/layout/HorizontalMultiLevelHierarchy"/>
    <dgm:cxn modelId="{D2FE5431-BB65-4ED1-BEE5-9DEE238BF82E}" type="presParOf" srcId="{C7F27C0D-D180-4509-AB57-C65299F0CD86}" destId="{995FF67A-B514-4DB6-97EA-C406A0EED9DF}" srcOrd="15" destOrd="0" presId="urn:microsoft.com/office/officeart/2008/layout/HorizontalMultiLevelHierarchy"/>
    <dgm:cxn modelId="{279F38F5-F14B-4F33-B7AE-88D975EB75EF}" type="presParOf" srcId="{995FF67A-B514-4DB6-97EA-C406A0EED9DF}" destId="{A00CC3D7-800F-42C6-AE99-0EFB8403C5FA}" srcOrd="0" destOrd="0" presId="urn:microsoft.com/office/officeart/2008/layout/HorizontalMultiLevelHierarchy"/>
    <dgm:cxn modelId="{2CC55DD2-654D-434F-81C1-55BAADF8B5EE}" type="presParOf" srcId="{995FF67A-B514-4DB6-97EA-C406A0EED9DF}" destId="{EBA29A17-BF3B-48EE-99C3-5BBA7C5D00A6}" srcOrd="1" destOrd="0" presId="urn:microsoft.com/office/officeart/2008/layout/HorizontalMultiLevelHierarchy"/>
    <dgm:cxn modelId="{6AFBDC82-2DF5-40DF-B529-CE73E9CA3D2A}" type="presParOf" srcId="{C7F27C0D-D180-4509-AB57-C65299F0CD86}" destId="{BA7CA40F-033C-4953-ACD9-BBE5C3D91984}" srcOrd="16" destOrd="0" presId="urn:microsoft.com/office/officeart/2008/layout/HorizontalMultiLevelHierarchy"/>
    <dgm:cxn modelId="{819EC076-A4FB-4636-A9A9-C06F29FD7713}" type="presParOf" srcId="{BA7CA40F-033C-4953-ACD9-BBE5C3D91984}" destId="{D5C41205-7D75-4185-BC5C-B8A23C563969}" srcOrd="0" destOrd="0" presId="urn:microsoft.com/office/officeart/2008/layout/HorizontalMultiLevelHierarchy"/>
    <dgm:cxn modelId="{DC878C17-36FC-4201-8F56-01FFC38A4E1E}" type="presParOf" srcId="{C7F27C0D-D180-4509-AB57-C65299F0CD86}" destId="{08319310-B01D-4696-A837-2F89714F6242}" srcOrd="17" destOrd="0" presId="urn:microsoft.com/office/officeart/2008/layout/HorizontalMultiLevelHierarchy"/>
    <dgm:cxn modelId="{EDD7D3BA-D8F7-4A90-BF56-A0F54E1947E5}" type="presParOf" srcId="{08319310-B01D-4696-A837-2F89714F6242}" destId="{1C267D7E-AFC5-48EF-935D-30E13A7A041F}" srcOrd="0" destOrd="0" presId="urn:microsoft.com/office/officeart/2008/layout/HorizontalMultiLevelHierarchy"/>
    <dgm:cxn modelId="{2DE64F01-0E09-4887-A369-1A1DBEC7A6B9}" type="presParOf" srcId="{08319310-B01D-4696-A837-2F89714F6242}" destId="{F29D08D8-ECE4-4A78-ADC0-AB4218FFE24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FEEBA5-7AC7-402B-8990-1C6403A0A36F}" type="doc">
      <dgm:prSet loTypeId="urn:microsoft.com/office/officeart/2005/8/layout/hList1" loCatId="list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F27C2EF4-1D2D-4AE4-A99E-622FBD409441}">
      <dgm:prSet phldrT="[Текст]" custT="1"/>
      <dgm:spPr>
        <a:solidFill>
          <a:srgbClr val="85C27F"/>
        </a:solidFill>
        <a:ln>
          <a:noFill/>
        </a:ln>
      </dgm:spPr>
      <dgm:t>
        <a:bodyPr/>
        <a:lstStyle/>
        <a:p>
          <a:r>
            <a:rPr lang="ru-RU" altLang="ru-RU" sz="6000" b="1" dirty="0">
              <a:solidFill>
                <a:srgbClr val="003300"/>
              </a:solidFill>
              <a:latin typeface="Calibri" panose="020F0502020204030204" pitchFamily="34" charset="0"/>
            </a:rPr>
            <a:t>Неналоговые</a:t>
          </a:r>
          <a:r>
            <a:rPr lang="ru-RU" altLang="ru-RU" sz="2400" b="1" dirty="0">
              <a:solidFill>
                <a:srgbClr val="003300"/>
              </a:solidFill>
              <a:latin typeface="Calibri" panose="020F0502020204030204" pitchFamily="34" charset="0"/>
            </a:rPr>
            <a:t>  доходы</a:t>
          </a:r>
          <a:endParaRPr lang="ru-RU" sz="2400" dirty="0">
            <a:solidFill>
              <a:srgbClr val="003300"/>
            </a:solidFill>
            <a:latin typeface="+mn-lt"/>
          </a:endParaRPr>
        </a:p>
      </dgm:t>
    </dgm:pt>
    <dgm:pt modelId="{F4F57867-FF0F-41F5-8E92-414A38FAEE0F}" type="parTrans" cxnId="{C147CBE0-4083-4A35-A79C-1EB1D5A14E6B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014CE7BB-6B6A-41AB-A258-FA2E8AAEF82F}" type="sibTrans" cxnId="{C147CBE0-4083-4A35-A79C-1EB1D5A14E6B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CDC26941-05BC-49C2-B5E5-0E9A68FAD65F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2400" dirty="0">
              <a:solidFill>
                <a:srgbClr val="003300"/>
              </a:solidFill>
              <a:latin typeface="+mn-lt"/>
            </a:rPr>
            <a:t>Платежи при пользовании </a:t>
          </a:r>
          <a:r>
            <a:rPr lang="ru-RU" sz="2400" b="1" dirty="0">
              <a:solidFill>
                <a:srgbClr val="003300"/>
              </a:solidFill>
              <a:latin typeface="+mn-lt"/>
            </a:rPr>
            <a:t>природными ресурсами</a:t>
          </a:r>
        </a:p>
      </dgm:t>
    </dgm:pt>
    <dgm:pt modelId="{FE63946F-209E-4C43-A68D-19734A0E8CBC}" type="parTrans" cxnId="{3AF91191-4E50-4C3F-810F-F761EA9004E5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B044A298-C547-447A-9F62-C97046F2F098}" type="sibTrans" cxnId="{3AF91191-4E50-4C3F-810F-F761EA9004E5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F5F5270A-2EDB-4E7A-BA86-8E7CD54F88C6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2400" dirty="0">
              <a:solidFill>
                <a:srgbClr val="003300"/>
              </a:solidFill>
              <a:latin typeface="+mn-lt"/>
            </a:rPr>
            <a:t>Доходы от </a:t>
          </a:r>
          <a:r>
            <a:rPr lang="ru-RU" sz="2400" b="1" dirty="0">
              <a:solidFill>
                <a:srgbClr val="003300"/>
              </a:solidFill>
              <a:latin typeface="+mn-lt"/>
            </a:rPr>
            <a:t>оказания платных услуг </a:t>
          </a:r>
          <a:r>
            <a:rPr lang="ru-RU" sz="2400" dirty="0">
              <a:solidFill>
                <a:srgbClr val="003300"/>
              </a:solidFill>
              <a:latin typeface="+mn-lt"/>
            </a:rPr>
            <a:t>(работ) и компенсации затрат государства</a:t>
          </a:r>
        </a:p>
      </dgm:t>
    </dgm:pt>
    <dgm:pt modelId="{5358D1E7-FA5E-4AB7-9B0D-C5F81D043E74}" type="parTrans" cxnId="{DB773EA6-CAB3-45A5-AB06-57228EAA6437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F996A2EC-7657-4421-AD39-E0BE47ADFCB4}" type="sibTrans" cxnId="{DB773EA6-CAB3-45A5-AB06-57228EAA6437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B16F84FC-50BC-4E84-A7CC-F6B211E51B4E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2400" dirty="0">
              <a:solidFill>
                <a:srgbClr val="003300"/>
              </a:solidFill>
              <a:latin typeface="+mn-lt"/>
            </a:rPr>
            <a:t>Доходы от </a:t>
          </a:r>
          <a:r>
            <a:rPr lang="ru-RU" sz="2400" b="1" dirty="0">
              <a:solidFill>
                <a:srgbClr val="003300"/>
              </a:solidFill>
              <a:latin typeface="+mn-lt"/>
            </a:rPr>
            <a:t>продажи </a:t>
          </a:r>
          <a:r>
            <a:rPr lang="ru-RU" sz="2400" dirty="0">
              <a:solidFill>
                <a:srgbClr val="003300"/>
              </a:solidFill>
              <a:latin typeface="+mn-lt"/>
            </a:rPr>
            <a:t>материальных и нематериальных активов</a:t>
          </a:r>
        </a:p>
      </dgm:t>
    </dgm:pt>
    <dgm:pt modelId="{25A015BF-5297-4F25-958A-4D2FC643D87B}" type="parTrans" cxnId="{57C8FC0C-EF3C-4243-84D7-802DEC67795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C5668427-276C-4D9C-82BF-46D033DB0F9D}" type="sibTrans" cxnId="{57C8FC0C-EF3C-4243-84D7-802DEC67795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79C62929-ABDD-4B1A-AD9D-D3791E25B555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2400" dirty="0">
              <a:solidFill>
                <a:srgbClr val="003300"/>
              </a:solidFill>
              <a:latin typeface="+mn-lt"/>
            </a:rPr>
            <a:t>Прочие неналоговые доходы</a:t>
          </a:r>
        </a:p>
      </dgm:t>
    </dgm:pt>
    <dgm:pt modelId="{4D201189-1340-484A-B7EC-AD10DE36403D}" type="parTrans" cxnId="{21A3C59A-4335-454E-9A0E-C0E9197BD967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0D7101C0-068A-411F-A995-A4267C8FEFB3}" type="sibTrans" cxnId="{21A3C59A-4335-454E-9A0E-C0E9197BD967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5A9B6464-6C4F-45F1-AF5A-85C628F97A5D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2400" b="1" dirty="0">
              <a:solidFill>
                <a:srgbClr val="003300"/>
              </a:solidFill>
              <a:latin typeface="+mn-lt"/>
            </a:rPr>
            <a:t>Штрафы</a:t>
          </a:r>
          <a:r>
            <a:rPr lang="ru-RU" sz="2400" dirty="0">
              <a:solidFill>
                <a:srgbClr val="003300"/>
              </a:solidFill>
              <a:latin typeface="+mn-lt"/>
            </a:rPr>
            <a:t>, санкции, возмещение ущерба</a:t>
          </a:r>
        </a:p>
      </dgm:t>
    </dgm:pt>
    <dgm:pt modelId="{64AE4973-E3B8-4FF2-BD2E-29300FB82D17}" type="parTrans" cxnId="{4E305477-16CB-4474-9B91-B7C272631DD8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F2877D9A-5B70-4F97-B5A6-084E0C8355C7}" type="sibTrans" cxnId="{4E305477-16CB-4474-9B91-B7C272631DD8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2271F2CF-0796-4ECC-B474-CB024BC713D8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2400" dirty="0">
              <a:solidFill>
                <a:srgbClr val="003300"/>
              </a:solidFill>
              <a:latin typeface="+mn-lt"/>
            </a:rPr>
            <a:t>Доходы </a:t>
          </a:r>
          <a:r>
            <a:rPr lang="ru-RU" sz="2400" b="1" dirty="0">
              <a:solidFill>
                <a:srgbClr val="003300"/>
              </a:solidFill>
              <a:latin typeface="+mn-lt"/>
            </a:rPr>
            <a:t>от</a:t>
          </a:r>
          <a:r>
            <a:rPr lang="ru-RU" sz="2400" dirty="0">
              <a:solidFill>
                <a:srgbClr val="003300"/>
              </a:solidFill>
              <a:latin typeface="+mn-lt"/>
            </a:rPr>
            <a:t> </a:t>
          </a:r>
          <a:r>
            <a:rPr lang="ru-RU" sz="2400" b="1" dirty="0">
              <a:solidFill>
                <a:srgbClr val="003300"/>
              </a:solidFill>
              <a:latin typeface="+mn-lt"/>
            </a:rPr>
            <a:t>использования  имущества</a:t>
          </a:r>
          <a:r>
            <a:rPr lang="ru-RU" sz="2400" dirty="0">
              <a:solidFill>
                <a:srgbClr val="003300"/>
              </a:solidFill>
              <a:latin typeface="+mn-lt"/>
            </a:rPr>
            <a:t>, находящегося в государственной и муниципальной собственности</a:t>
          </a:r>
        </a:p>
      </dgm:t>
    </dgm:pt>
    <dgm:pt modelId="{1E33DCCD-DF41-4FB4-A2E4-7C1F23DF4B26}" type="sibTrans" cxnId="{828B541E-9B2D-4CA3-8355-B0A7FA759A9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414AA7EB-AD0D-42B7-BB4A-465EE42D9FD1}" type="parTrans" cxnId="{828B541E-9B2D-4CA3-8355-B0A7FA759A9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331B0BED-08D1-45F2-88D1-64FA2F74BC8E}" type="pres">
      <dgm:prSet presAssocID="{60FEEBA5-7AC7-402B-8990-1C6403A0A36F}" presName="Name0" presStyleCnt="0">
        <dgm:presLayoutVars>
          <dgm:dir/>
          <dgm:animLvl val="lvl"/>
          <dgm:resizeHandles val="exact"/>
        </dgm:presLayoutVars>
      </dgm:prSet>
      <dgm:spPr/>
    </dgm:pt>
    <dgm:pt modelId="{E459551E-BFD5-4AB0-AADF-971F0AFF79C9}" type="pres">
      <dgm:prSet presAssocID="{F27C2EF4-1D2D-4AE4-A99E-622FBD409441}" presName="composite" presStyleCnt="0"/>
      <dgm:spPr/>
    </dgm:pt>
    <dgm:pt modelId="{2D88EA1C-AA0E-4ACA-A242-B9D1389E741A}" type="pres">
      <dgm:prSet presAssocID="{F27C2EF4-1D2D-4AE4-A99E-622FBD409441}" presName="parTx" presStyleLbl="alignNode1" presStyleIdx="0" presStyleCnt="1" custScaleX="98063" custScaleY="80133" custLinFactNeighborX="736" custLinFactNeighborY="3727">
        <dgm:presLayoutVars>
          <dgm:chMax val="0"/>
          <dgm:chPref val="0"/>
          <dgm:bulletEnabled val="1"/>
        </dgm:presLayoutVars>
      </dgm:prSet>
      <dgm:spPr/>
    </dgm:pt>
    <dgm:pt modelId="{60380AF7-F888-4546-93C0-11E33E35D566}" type="pres">
      <dgm:prSet presAssocID="{F27C2EF4-1D2D-4AE4-A99E-622FBD409441}" presName="desTx" presStyleLbl="alignAccFollowNode1" presStyleIdx="0" presStyleCnt="1" custLinFactNeighborX="-2099" custLinFactNeighborY="4876">
        <dgm:presLayoutVars>
          <dgm:bulletEnabled val="1"/>
        </dgm:presLayoutVars>
      </dgm:prSet>
      <dgm:spPr/>
    </dgm:pt>
  </dgm:ptLst>
  <dgm:cxnLst>
    <dgm:cxn modelId="{57C8FC0C-EF3C-4243-84D7-802DEC67795E}" srcId="{F27C2EF4-1D2D-4AE4-A99E-622FBD409441}" destId="{B16F84FC-50BC-4E84-A7CC-F6B211E51B4E}" srcOrd="3" destOrd="0" parTransId="{25A015BF-5297-4F25-958A-4D2FC643D87B}" sibTransId="{C5668427-276C-4D9C-82BF-46D033DB0F9D}"/>
    <dgm:cxn modelId="{89756D14-10A3-49E2-893B-93A227E6340A}" type="presOf" srcId="{CDC26941-05BC-49C2-B5E5-0E9A68FAD65F}" destId="{60380AF7-F888-4546-93C0-11E33E35D566}" srcOrd="0" destOrd="1" presId="urn:microsoft.com/office/officeart/2005/8/layout/hList1"/>
    <dgm:cxn modelId="{828B541E-9B2D-4CA3-8355-B0A7FA759A9E}" srcId="{F27C2EF4-1D2D-4AE4-A99E-622FBD409441}" destId="{2271F2CF-0796-4ECC-B474-CB024BC713D8}" srcOrd="0" destOrd="0" parTransId="{414AA7EB-AD0D-42B7-BB4A-465EE42D9FD1}" sibTransId="{1E33DCCD-DF41-4FB4-A2E4-7C1F23DF4B26}"/>
    <dgm:cxn modelId="{E75E791E-2B92-46DA-A0B9-2416D2361384}" type="presOf" srcId="{B16F84FC-50BC-4E84-A7CC-F6B211E51B4E}" destId="{60380AF7-F888-4546-93C0-11E33E35D566}" srcOrd="0" destOrd="3" presId="urn:microsoft.com/office/officeart/2005/8/layout/hList1"/>
    <dgm:cxn modelId="{6FED8626-7B8D-4CF8-B1B9-5A2B5185E777}" type="presOf" srcId="{2271F2CF-0796-4ECC-B474-CB024BC713D8}" destId="{60380AF7-F888-4546-93C0-11E33E35D566}" srcOrd="0" destOrd="0" presId="urn:microsoft.com/office/officeart/2005/8/layout/hList1"/>
    <dgm:cxn modelId="{4E305477-16CB-4474-9B91-B7C272631DD8}" srcId="{F27C2EF4-1D2D-4AE4-A99E-622FBD409441}" destId="{5A9B6464-6C4F-45F1-AF5A-85C628F97A5D}" srcOrd="4" destOrd="0" parTransId="{64AE4973-E3B8-4FF2-BD2E-29300FB82D17}" sibTransId="{F2877D9A-5B70-4F97-B5A6-084E0C8355C7}"/>
    <dgm:cxn modelId="{FC305181-5EB9-4561-9BFD-8B035A3105BD}" type="presOf" srcId="{79C62929-ABDD-4B1A-AD9D-D3791E25B555}" destId="{60380AF7-F888-4546-93C0-11E33E35D566}" srcOrd="0" destOrd="5" presId="urn:microsoft.com/office/officeart/2005/8/layout/hList1"/>
    <dgm:cxn modelId="{E8CAC087-C5D2-4640-B5A9-81621D37ECA3}" type="presOf" srcId="{F27C2EF4-1D2D-4AE4-A99E-622FBD409441}" destId="{2D88EA1C-AA0E-4ACA-A242-B9D1389E741A}" srcOrd="0" destOrd="0" presId="urn:microsoft.com/office/officeart/2005/8/layout/hList1"/>
    <dgm:cxn modelId="{3AF91191-4E50-4C3F-810F-F761EA9004E5}" srcId="{F27C2EF4-1D2D-4AE4-A99E-622FBD409441}" destId="{CDC26941-05BC-49C2-B5E5-0E9A68FAD65F}" srcOrd="1" destOrd="0" parTransId="{FE63946F-209E-4C43-A68D-19734A0E8CBC}" sibTransId="{B044A298-C547-447A-9F62-C97046F2F098}"/>
    <dgm:cxn modelId="{21A3C59A-4335-454E-9A0E-C0E9197BD967}" srcId="{F27C2EF4-1D2D-4AE4-A99E-622FBD409441}" destId="{79C62929-ABDD-4B1A-AD9D-D3791E25B555}" srcOrd="5" destOrd="0" parTransId="{4D201189-1340-484A-B7EC-AD10DE36403D}" sibTransId="{0D7101C0-068A-411F-A995-A4267C8FEFB3}"/>
    <dgm:cxn modelId="{DB773EA6-CAB3-45A5-AB06-57228EAA6437}" srcId="{F27C2EF4-1D2D-4AE4-A99E-622FBD409441}" destId="{F5F5270A-2EDB-4E7A-BA86-8E7CD54F88C6}" srcOrd="2" destOrd="0" parTransId="{5358D1E7-FA5E-4AB7-9B0D-C5F81D043E74}" sibTransId="{F996A2EC-7657-4421-AD39-E0BE47ADFCB4}"/>
    <dgm:cxn modelId="{22386DE0-5B0F-4B2A-938D-A4736783AF8B}" type="presOf" srcId="{F5F5270A-2EDB-4E7A-BA86-8E7CD54F88C6}" destId="{60380AF7-F888-4546-93C0-11E33E35D566}" srcOrd="0" destOrd="2" presId="urn:microsoft.com/office/officeart/2005/8/layout/hList1"/>
    <dgm:cxn modelId="{C147CBE0-4083-4A35-A79C-1EB1D5A14E6B}" srcId="{60FEEBA5-7AC7-402B-8990-1C6403A0A36F}" destId="{F27C2EF4-1D2D-4AE4-A99E-622FBD409441}" srcOrd="0" destOrd="0" parTransId="{F4F57867-FF0F-41F5-8E92-414A38FAEE0F}" sibTransId="{014CE7BB-6B6A-41AB-A258-FA2E8AAEF82F}"/>
    <dgm:cxn modelId="{D3FA3CE9-6987-4A06-866E-658842B23C0A}" type="presOf" srcId="{60FEEBA5-7AC7-402B-8990-1C6403A0A36F}" destId="{331B0BED-08D1-45F2-88D1-64FA2F74BC8E}" srcOrd="0" destOrd="0" presId="urn:microsoft.com/office/officeart/2005/8/layout/hList1"/>
    <dgm:cxn modelId="{99D818FD-5246-4463-90A5-47ADD6A50191}" type="presOf" srcId="{5A9B6464-6C4F-45F1-AF5A-85C628F97A5D}" destId="{60380AF7-F888-4546-93C0-11E33E35D566}" srcOrd="0" destOrd="4" presId="urn:microsoft.com/office/officeart/2005/8/layout/hList1"/>
    <dgm:cxn modelId="{545AF370-7D26-469F-9C67-D3BD522A8C3E}" type="presParOf" srcId="{331B0BED-08D1-45F2-88D1-64FA2F74BC8E}" destId="{E459551E-BFD5-4AB0-AADF-971F0AFF79C9}" srcOrd="0" destOrd="0" presId="urn:microsoft.com/office/officeart/2005/8/layout/hList1"/>
    <dgm:cxn modelId="{8E18F142-F8DD-4D0B-B87C-BAEE802ABCB3}" type="presParOf" srcId="{E459551E-BFD5-4AB0-AADF-971F0AFF79C9}" destId="{2D88EA1C-AA0E-4ACA-A242-B9D1389E741A}" srcOrd="0" destOrd="0" presId="urn:microsoft.com/office/officeart/2005/8/layout/hList1"/>
    <dgm:cxn modelId="{296B9720-6B4A-45C2-AAB7-C8F5F3D9587D}" type="presParOf" srcId="{E459551E-BFD5-4AB0-AADF-971F0AFF79C9}" destId="{60380AF7-F888-4546-93C0-11E33E35D566}" srcOrd="1" destOrd="0" presId="urn:microsoft.com/office/officeart/2005/8/layout/hList1"/>
  </dgm:cxnLst>
  <dgm:bg>
    <a:solidFill>
      <a:srgbClr val="85C27F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FEEBA5-7AC7-402B-8990-1C6403A0A36F}" type="doc">
      <dgm:prSet loTypeId="urn:microsoft.com/office/officeart/2005/8/layout/hList1" loCatId="list" qsTypeId="urn:microsoft.com/office/officeart/2005/8/quickstyle/simple1#9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F27C2EF4-1D2D-4AE4-A99E-622FBD409441}">
      <dgm:prSet phldrT="[Текст]" custT="1"/>
      <dgm:spPr>
        <a:solidFill>
          <a:srgbClr val="85C27F"/>
        </a:solidFill>
        <a:ln>
          <a:noFill/>
        </a:ln>
      </dgm:spPr>
      <dgm:t>
        <a:bodyPr/>
        <a:lstStyle/>
        <a:p>
          <a:pPr algn="l"/>
          <a:r>
            <a:rPr lang="ru-RU" altLang="ru-RU" sz="6000" b="1" dirty="0">
              <a:solidFill>
                <a:srgbClr val="003300"/>
              </a:solidFill>
              <a:latin typeface="Calibri" panose="020F0502020204030204" pitchFamily="34" charset="0"/>
            </a:rPr>
            <a:t>Безвозмездные </a:t>
          </a:r>
          <a:r>
            <a:rPr lang="ru-RU" altLang="ru-RU" sz="3200" b="1" dirty="0">
              <a:solidFill>
                <a:srgbClr val="003300"/>
              </a:solidFill>
              <a:latin typeface="Calibri" panose="020F0502020204030204" pitchFamily="34" charset="0"/>
            </a:rPr>
            <a:t>доходы</a:t>
          </a:r>
          <a:endParaRPr lang="ru-RU" sz="3200" dirty="0">
            <a:solidFill>
              <a:srgbClr val="003300"/>
            </a:solidFill>
            <a:latin typeface="+mn-lt"/>
          </a:endParaRPr>
        </a:p>
      </dgm:t>
    </dgm:pt>
    <dgm:pt modelId="{F4F57867-FF0F-41F5-8E92-414A38FAEE0F}" type="parTrans" cxnId="{C147CBE0-4083-4A35-A79C-1EB1D5A14E6B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014CE7BB-6B6A-41AB-A258-FA2E8AAEF82F}" type="sibTrans" cxnId="{C147CBE0-4083-4A35-A79C-1EB1D5A14E6B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CDC26941-05BC-49C2-B5E5-0E9A68FAD65F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3200" dirty="0">
              <a:solidFill>
                <a:srgbClr val="003300"/>
              </a:solidFill>
              <a:latin typeface="+mn-lt"/>
            </a:rPr>
            <a:t>Субсидии</a:t>
          </a:r>
          <a:endParaRPr lang="ru-RU" sz="3200" b="1" dirty="0">
            <a:solidFill>
              <a:srgbClr val="003300"/>
            </a:solidFill>
            <a:latin typeface="+mn-lt"/>
          </a:endParaRPr>
        </a:p>
      </dgm:t>
    </dgm:pt>
    <dgm:pt modelId="{FE63946F-209E-4C43-A68D-19734A0E8CBC}" type="parTrans" cxnId="{3AF91191-4E50-4C3F-810F-F761EA9004E5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B044A298-C547-447A-9F62-C97046F2F098}" type="sibTrans" cxnId="{3AF91191-4E50-4C3F-810F-F761EA9004E5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F5F5270A-2EDB-4E7A-BA86-8E7CD54F88C6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3200" dirty="0">
              <a:solidFill>
                <a:srgbClr val="003300"/>
              </a:solidFill>
              <a:latin typeface="+mn-lt"/>
            </a:rPr>
            <a:t>Субвенции</a:t>
          </a:r>
        </a:p>
      </dgm:t>
    </dgm:pt>
    <dgm:pt modelId="{5358D1E7-FA5E-4AB7-9B0D-C5F81D043E74}" type="parTrans" cxnId="{DB773EA6-CAB3-45A5-AB06-57228EAA6437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F996A2EC-7657-4421-AD39-E0BE47ADFCB4}" type="sibTrans" cxnId="{DB773EA6-CAB3-45A5-AB06-57228EAA6437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B16F84FC-50BC-4E84-A7CC-F6B211E51B4E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3200" dirty="0">
              <a:solidFill>
                <a:srgbClr val="003300"/>
              </a:solidFill>
              <a:latin typeface="+mn-lt"/>
            </a:rPr>
            <a:t>Иные межбюджетные трансферты</a:t>
          </a:r>
        </a:p>
      </dgm:t>
    </dgm:pt>
    <dgm:pt modelId="{25A015BF-5297-4F25-958A-4D2FC643D87B}" type="parTrans" cxnId="{57C8FC0C-EF3C-4243-84D7-802DEC67795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C5668427-276C-4D9C-82BF-46D033DB0F9D}" type="sibTrans" cxnId="{57C8FC0C-EF3C-4243-84D7-802DEC67795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2271F2CF-0796-4ECC-B474-CB024BC713D8}">
      <dgm:prSet phldrT="[Текст]" custT="1"/>
      <dgm:spPr>
        <a:solidFill>
          <a:srgbClr val="85C27F">
            <a:alpha val="90000"/>
          </a:srgbClr>
        </a:solidFill>
        <a:ln>
          <a:noFill/>
        </a:ln>
      </dgm:spPr>
      <dgm:t>
        <a:bodyPr/>
        <a:lstStyle/>
        <a:p>
          <a:pPr marL="720000"/>
          <a:r>
            <a:rPr lang="ru-RU" sz="3200" dirty="0">
              <a:solidFill>
                <a:srgbClr val="003300"/>
              </a:solidFill>
              <a:latin typeface="+mn-lt"/>
            </a:rPr>
            <a:t>Дотации</a:t>
          </a:r>
        </a:p>
      </dgm:t>
    </dgm:pt>
    <dgm:pt modelId="{1E33DCCD-DF41-4FB4-A2E4-7C1F23DF4B26}" type="sibTrans" cxnId="{828B541E-9B2D-4CA3-8355-B0A7FA759A9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414AA7EB-AD0D-42B7-BB4A-465EE42D9FD1}" type="parTrans" cxnId="{828B541E-9B2D-4CA3-8355-B0A7FA759A9E}">
      <dgm:prSet/>
      <dgm:spPr/>
      <dgm:t>
        <a:bodyPr/>
        <a:lstStyle/>
        <a:p>
          <a:endParaRPr lang="ru-RU" sz="2400">
            <a:solidFill>
              <a:srgbClr val="003300"/>
            </a:solidFill>
            <a:latin typeface="+mn-lt"/>
          </a:endParaRPr>
        </a:p>
      </dgm:t>
    </dgm:pt>
    <dgm:pt modelId="{331B0BED-08D1-45F2-88D1-64FA2F74BC8E}" type="pres">
      <dgm:prSet presAssocID="{60FEEBA5-7AC7-402B-8990-1C6403A0A36F}" presName="Name0" presStyleCnt="0">
        <dgm:presLayoutVars>
          <dgm:dir/>
          <dgm:animLvl val="lvl"/>
          <dgm:resizeHandles val="exact"/>
        </dgm:presLayoutVars>
      </dgm:prSet>
      <dgm:spPr/>
    </dgm:pt>
    <dgm:pt modelId="{E459551E-BFD5-4AB0-AADF-971F0AFF79C9}" type="pres">
      <dgm:prSet presAssocID="{F27C2EF4-1D2D-4AE4-A99E-622FBD409441}" presName="composite" presStyleCnt="0"/>
      <dgm:spPr/>
    </dgm:pt>
    <dgm:pt modelId="{2D88EA1C-AA0E-4ACA-A242-B9D1389E741A}" type="pres">
      <dgm:prSet presAssocID="{F27C2EF4-1D2D-4AE4-A99E-622FBD409441}" presName="parTx" presStyleLbl="alignNode1" presStyleIdx="0" presStyleCnt="1" custScaleX="98063" custScaleY="80133" custLinFactNeighborX="1517" custLinFactNeighborY="-17132">
        <dgm:presLayoutVars>
          <dgm:chMax val="0"/>
          <dgm:chPref val="0"/>
          <dgm:bulletEnabled val="1"/>
        </dgm:presLayoutVars>
      </dgm:prSet>
      <dgm:spPr/>
    </dgm:pt>
    <dgm:pt modelId="{60380AF7-F888-4546-93C0-11E33E35D566}" type="pres">
      <dgm:prSet presAssocID="{F27C2EF4-1D2D-4AE4-A99E-622FBD409441}" presName="desTx" presStyleLbl="alignAccFollowNode1" presStyleIdx="0" presStyleCnt="1" custLinFactNeighborX="-1098" custLinFactNeighborY="4876">
        <dgm:presLayoutVars>
          <dgm:bulletEnabled val="1"/>
        </dgm:presLayoutVars>
      </dgm:prSet>
      <dgm:spPr/>
    </dgm:pt>
  </dgm:ptLst>
  <dgm:cxnLst>
    <dgm:cxn modelId="{57C8FC0C-EF3C-4243-84D7-802DEC67795E}" srcId="{F27C2EF4-1D2D-4AE4-A99E-622FBD409441}" destId="{B16F84FC-50BC-4E84-A7CC-F6B211E51B4E}" srcOrd="3" destOrd="0" parTransId="{25A015BF-5297-4F25-958A-4D2FC643D87B}" sibTransId="{C5668427-276C-4D9C-82BF-46D033DB0F9D}"/>
    <dgm:cxn modelId="{828B541E-9B2D-4CA3-8355-B0A7FA759A9E}" srcId="{F27C2EF4-1D2D-4AE4-A99E-622FBD409441}" destId="{2271F2CF-0796-4ECC-B474-CB024BC713D8}" srcOrd="0" destOrd="0" parTransId="{414AA7EB-AD0D-42B7-BB4A-465EE42D9FD1}" sibTransId="{1E33DCCD-DF41-4FB4-A2E4-7C1F23DF4B26}"/>
    <dgm:cxn modelId="{407BE634-A997-4943-9FA8-2758BB6BAE75}" type="presOf" srcId="{B16F84FC-50BC-4E84-A7CC-F6B211E51B4E}" destId="{60380AF7-F888-4546-93C0-11E33E35D566}" srcOrd="0" destOrd="3" presId="urn:microsoft.com/office/officeart/2005/8/layout/hList1"/>
    <dgm:cxn modelId="{E8CAC087-C5D2-4640-B5A9-81621D37ECA3}" type="presOf" srcId="{F27C2EF4-1D2D-4AE4-A99E-622FBD409441}" destId="{2D88EA1C-AA0E-4ACA-A242-B9D1389E741A}" srcOrd="0" destOrd="0" presId="urn:microsoft.com/office/officeart/2005/8/layout/hList1"/>
    <dgm:cxn modelId="{3AF91191-4E50-4C3F-810F-F761EA9004E5}" srcId="{F27C2EF4-1D2D-4AE4-A99E-622FBD409441}" destId="{CDC26941-05BC-49C2-B5E5-0E9A68FAD65F}" srcOrd="1" destOrd="0" parTransId="{FE63946F-209E-4C43-A68D-19734A0E8CBC}" sibTransId="{B044A298-C547-447A-9F62-C97046F2F098}"/>
    <dgm:cxn modelId="{FBDCAB96-3694-4284-8F8E-238F2A62085C}" type="presOf" srcId="{F5F5270A-2EDB-4E7A-BA86-8E7CD54F88C6}" destId="{60380AF7-F888-4546-93C0-11E33E35D566}" srcOrd="0" destOrd="2" presId="urn:microsoft.com/office/officeart/2005/8/layout/hList1"/>
    <dgm:cxn modelId="{DB773EA6-CAB3-45A5-AB06-57228EAA6437}" srcId="{F27C2EF4-1D2D-4AE4-A99E-622FBD409441}" destId="{F5F5270A-2EDB-4E7A-BA86-8E7CD54F88C6}" srcOrd="2" destOrd="0" parTransId="{5358D1E7-FA5E-4AB7-9B0D-C5F81D043E74}" sibTransId="{F996A2EC-7657-4421-AD39-E0BE47ADFCB4}"/>
    <dgm:cxn modelId="{4ABA28C6-08D2-476F-8262-ADFA3B8BA9D2}" type="presOf" srcId="{CDC26941-05BC-49C2-B5E5-0E9A68FAD65F}" destId="{60380AF7-F888-4546-93C0-11E33E35D566}" srcOrd="0" destOrd="1" presId="urn:microsoft.com/office/officeart/2005/8/layout/hList1"/>
    <dgm:cxn modelId="{C147CBE0-4083-4A35-A79C-1EB1D5A14E6B}" srcId="{60FEEBA5-7AC7-402B-8990-1C6403A0A36F}" destId="{F27C2EF4-1D2D-4AE4-A99E-622FBD409441}" srcOrd="0" destOrd="0" parTransId="{F4F57867-FF0F-41F5-8E92-414A38FAEE0F}" sibTransId="{014CE7BB-6B6A-41AB-A258-FA2E8AAEF82F}"/>
    <dgm:cxn modelId="{D3FA3CE9-6987-4A06-866E-658842B23C0A}" type="presOf" srcId="{60FEEBA5-7AC7-402B-8990-1C6403A0A36F}" destId="{331B0BED-08D1-45F2-88D1-64FA2F74BC8E}" srcOrd="0" destOrd="0" presId="urn:microsoft.com/office/officeart/2005/8/layout/hList1"/>
    <dgm:cxn modelId="{5D2A4CFE-3597-433C-BAA5-FE660021F5B3}" type="presOf" srcId="{2271F2CF-0796-4ECC-B474-CB024BC713D8}" destId="{60380AF7-F888-4546-93C0-11E33E35D566}" srcOrd="0" destOrd="0" presId="urn:microsoft.com/office/officeart/2005/8/layout/hList1"/>
    <dgm:cxn modelId="{545AF370-7D26-469F-9C67-D3BD522A8C3E}" type="presParOf" srcId="{331B0BED-08D1-45F2-88D1-64FA2F74BC8E}" destId="{E459551E-BFD5-4AB0-AADF-971F0AFF79C9}" srcOrd="0" destOrd="0" presId="urn:microsoft.com/office/officeart/2005/8/layout/hList1"/>
    <dgm:cxn modelId="{8E18F142-F8DD-4D0B-B87C-BAEE802ABCB3}" type="presParOf" srcId="{E459551E-BFD5-4AB0-AADF-971F0AFF79C9}" destId="{2D88EA1C-AA0E-4ACA-A242-B9D1389E741A}" srcOrd="0" destOrd="0" presId="urn:microsoft.com/office/officeart/2005/8/layout/hList1"/>
    <dgm:cxn modelId="{296B9720-6B4A-45C2-AAB7-C8F5F3D9587D}" type="presParOf" srcId="{E459551E-BFD5-4AB0-AADF-971F0AFF79C9}" destId="{60380AF7-F888-4546-93C0-11E33E35D566}" srcOrd="1" destOrd="0" presId="urn:microsoft.com/office/officeart/2005/8/layout/hList1"/>
  </dgm:cxnLst>
  <dgm:bg>
    <a:solidFill>
      <a:srgbClr val="85C27F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B244F-B7FB-49EA-A1B2-6B6B9C17477E}">
      <dsp:nvSpPr>
        <dsp:cNvPr id="0" name=""/>
        <dsp:cNvSpPr/>
      </dsp:nvSpPr>
      <dsp:spPr>
        <a:xfrm>
          <a:off x="0" y="822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49615-160C-4E78-9C21-3F4B45A09D9D}">
      <dsp:nvSpPr>
        <dsp:cNvPr id="0" name=""/>
        <dsp:cNvSpPr/>
      </dsp:nvSpPr>
      <dsp:spPr>
        <a:xfrm>
          <a:off x="0" y="0"/>
          <a:ext cx="7228708" cy="41927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Расположен в юго-восточной части Томской области</a:t>
          </a:r>
        </a:p>
      </dsp:txBody>
      <dsp:txXfrm>
        <a:off x="0" y="0"/>
        <a:ext cx="7228708" cy="419278"/>
      </dsp:txXfrm>
    </dsp:sp>
    <dsp:sp modelId="{B7F46DA6-7311-4166-8C0C-2C0A0350B409}">
      <dsp:nvSpPr>
        <dsp:cNvPr id="0" name=""/>
        <dsp:cNvSpPr/>
      </dsp:nvSpPr>
      <dsp:spPr>
        <a:xfrm>
          <a:off x="0" y="420101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6F998-9CBD-4123-A203-29EC519F6689}">
      <dsp:nvSpPr>
        <dsp:cNvPr id="0" name=""/>
        <dsp:cNvSpPr/>
      </dsp:nvSpPr>
      <dsp:spPr>
        <a:xfrm>
          <a:off x="0" y="420101"/>
          <a:ext cx="7221648" cy="747230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Граничит на севере с </a:t>
          </a:r>
          <a:r>
            <a:rPr lang="ru-RU" sz="1800" b="1" kern="1200" baseline="0" dirty="0" err="1">
              <a:solidFill>
                <a:srgbClr val="003300"/>
              </a:solidFill>
            </a:rPr>
            <a:t>Асиновским</a:t>
          </a:r>
          <a:r>
            <a:rPr lang="ru-RU" sz="1800" b="1" kern="1200" baseline="0" dirty="0">
              <a:solidFill>
                <a:srgbClr val="003300"/>
              </a:solidFill>
            </a:rPr>
            <a:t>, Первомайским, </a:t>
          </a:r>
          <a:r>
            <a:rPr lang="ru-RU" sz="1800" b="1" kern="1200" baseline="0" dirty="0" err="1">
              <a:solidFill>
                <a:srgbClr val="003300"/>
              </a:solidFill>
            </a:rPr>
            <a:t>Тегульдетским</a:t>
          </a:r>
          <a:r>
            <a:rPr lang="ru-RU" sz="1800" b="1" kern="1200" baseline="0" dirty="0">
              <a:solidFill>
                <a:srgbClr val="003300"/>
              </a:solidFill>
            </a:rPr>
            <a:t> районами</a:t>
          </a:r>
        </a:p>
      </dsp:txBody>
      <dsp:txXfrm>
        <a:off x="0" y="420101"/>
        <a:ext cx="7221648" cy="747230"/>
      </dsp:txXfrm>
    </dsp:sp>
    <dsp:sp modelId="{2F86B6BD-E52A-44FE-9306-7E6CC0BC387C}">
      <dsp:nvSpPr>
        <dsp:cNvPr id="0" name=""/>
        <dsp:cNvSpPr/>
      </dsp:nvSpPr>
      <dsp:spPr>
        <a:xfrm>
          <a:off x="0" y="1167332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D5B21-D3D6-43A2-B5F3-92ACAA3D68BE}">
      <dsp:nvSpPr>
        <dsp:cNvPr id="0" name=""/>
        <dsp:cNvSpPr/>
      </dsp:nvSpPr>
      <dsp:spPr>
        <a:xfrm>
          <a:off x="0" y="1167332"/>
          <a:ext cx="7228708" cy="382784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На западе с Томским районом</a:t>
          </a:r>
        </a:p>
      </dsp:txBody>
      <dsp:txXfrm>
        <a:off x="0" y="1167332"/>
        <a:ext cx="7228708" cy="382784"/>
      </dsp:txXfrm>
    </dsp:sp>
    <dsp:sp modelId="{A1FCD917-0B90-421D-BBE1-015C6CDB22BC}">
      <dsp:nvSpPr>
        <dsp:cNvPr id="0" name=""/>
        <dsp:cNvSpPr/>
      </dsp:nvSpPr>
      <dsp:spPr>
        <a:xfrm>
          <a:off x="0" y="1550116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D7402-A7D7-4824-9169-8CA76B97197C}">
      <dsp:nvSpPr>
        <dsp:cNvPr id="0" name=""/>
        <dsp:cNvSpPr/>
      </dsp:nvSpPr>
      <dsp:spPr>
        <a:xfrm>
          <a:off x="0" y="1550116"/>
          <a:ext cx="7228708" cy="41927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На юге с Кемеровской областью</a:t>
          </a:r>
        </a:p>
      </dsp:txBody>
      <dsp:txXfrm>
        <a:off x="0" y="1550116"/>
        <a:ext cx="7228708" cy="419278"/>
      </dsp:txXfrm>
    </dsp:sp>
    <dsp:sp modelId="{A4CEEAF4-6571-4D2A-B513-2727E814D4C4}">
      <dsp:nvSpPr>
        <dsp:cNvPr id="0" name=""/>
        <dsp:cNvSpPr/>
      </dsp:nvSpPr>
      <dsp:spPr>
        <a:xfrm>
          <a:off x="0" y="1969395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AB6FA-34C4-4BFA-A3E4-BD64A3812AC1}">
      <dsp:nvSpPr>
        <dsp:cNvPr id="0" name=""/>
        <dsp:cNvSpPr/>
      </dsp:nvSpPr>
      <dsp:spPr>
        <a:xfrm>
          <a:off x="0" y="1969395"/>
          <a:ext cx="7228708" cy="41927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Основная водная артерия – река ЧУЛЫМ</a:t>
          </a:r>
        </a:p>
      </dsp:txBody>
      <dsp:txXfrm>
        <a:off x="0" y="1969395"/>
        <a:ext cx="7228708" cy="419278"/>
      </dsp:txXfrm>
    </dsp:sp>
    <dsp:sp modelId="{7C1C3F84-5DC4-40DF-9B4F-528C23C86968}">
      <dsp:nvSpPr>
        <dsp:cNvPr id="0" name=""/>
        <dsp:cNvSpPr/>
      </dsp:nvSpPr>
      <dsp:spPr>
        <a:xfrm>
          <a:off x="0" y="2388674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32740-6421-4146-9B52-60A19B8AA47D}">
      <dsp:nvSpPr>
        <dsp:cNvPr id="0" name=""/>
        <dsp:cNvSpPr/>
      </dsp:nvSpPr>
      <dsp:spPr>
        <a:xfrm>
          <a:off x="0" y="2388674"/>
          <a:ext cx="7228708" cy="41927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Расстояние от с. Зырянское до г. Томска – 120 км</a:t>
          </a:r>
        </a:p>
      </dsp:txBody>
      <dsp:txXfrm>
        <a:off x="0" y="2388674"/>
        <a:ext cx="7228708" cy="419278"/>
      </dsp:txXfrm>
    </dsp:sp>
    <dsp:sp modelId="{D59687FD-597F-4A7F-BFCF-5B6CE7A32E50}">
      <dsp:nvSpPr>
        <dsp:cNvPr id="0" name=""/>
        <dsp:cNvSpPr/>
      </dsp:nvSpPr>
      <dsp:spPr>
        <a:xfrm>
          <a:off x="0" y="2807953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3FB11-75A9-4966-9CE3-745BD1209937}">
      <dsp:nvSpPr>
        <dsp:cNvPr id="0" name=""/>
        <dsp:cNvSpPr/>
      </dsp:nvSpPr>
      <dsp:spPr>
        <a:xfrm>
          <a:off x="0" y="2808314"/>
          <a:ext cx="7221648" cy="536261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Является транспортным узлом </a:t>
          </a:r>
          <a:r>
            <a:rPr lang="ru-RU" sz="1800" b="1" kern="1200" baseline="0" dirty="0" err="1">
              <a:solidFill>
                <a:srgbClr val="003300"/>
              </a:solidFill>
            </a:rPr>
            <a:t>юго</a:t>
          </a:r>
          <a:r>
            <a:rPr lang="ru-RU" sz="1800" b="1" kern="1200" baseline="0" dirty="0">
              <a:solidFill>
                <a:srgbClr val="003300"/>
              </a:solidFill>
            </a:rPr>
            <a:t> – восточной группы районов</a:t>
          </a:r>
        </a:p>
      </dsp:txBody>
      <dsp:txXfrm>
        <a:off x="0" y="2808314"/>
        <a:ext cx="7221648" cy="536261"/>
      </dsp:txXfrm>
    </dsp:sp>
    <dsp:sp modelId="{18B2A1BB-B8F0-442D-9649-DD458E1EE143}">
      <dsp:nvSpPr>
        <dsp:cNvPr id="0" name=""/>
        <dsp:cNvSpPr/>
      </dsp:nvSpPr>
      <dsp:spPr>
        <a:xfrm>
          <a:off x="0" y="3344215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0598B-F25B-4489-A29A-F870C4C967FD}">
      <dsp:nvSpPr>
        <dsp:cNvPr id="0" name=""/>
        <dsp:cNvSpPr/>
      </dsp:nvSpPr>
      <dsp:spPr>
        <a:xfrm>
          <a:off x="0" y="3344215"/>
          <a:ext cx="7228708" cy="41927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Умеренный климатический пояс, континентальный климат</a:t>
          </a:r>
        </a:p>
      </dsp:txBody>
      <dsp:txXfrm>
        <a:off x="0" y="3344215"/>
        <a:ext cx="7228708" cy="419278"/>
      </dsp:txXfrm>
    </dsp:sp>
    <dsp:sp modelId="{A9198731-827D-4CFD-AFA7-0960F81A9949}">
      <dsp:nvSpPr>
        <dsp:cNvPr id="0" name=""/>
        <dsp:cNvSpPr/>
      </dsp:nvSpPr>
      <dsp:spPr>
        <a:xfrm>
          <a:off x="0" y="3763494"/>
          <a:ext cx="7228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1DB6B-264B-49EC-BC21-314447BF3200}">
      <dsp:nvSpPr>
        <dsp:cNvPr id="0" name=""/>
        <dsp:cNvSpPr/>
      </dsp:nvSpPr>
      <dsp:spPr>
        <a:xfrm>
          <a:off x="0" y="3763494"/>
          <a:ext cx="7228708" cy="41927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baseline="0" dirty="0">
              <a:solidFill>
                <a:srgbClr val="003300"/>
              </a:solidFill>
            </a:rPr>
            <a:t>1,26 % от территории Томской области</a:t>
          </a:r>
        </a:p>
      </dsp:txBody>
      <dsp:txXfrm>
        <a:off x="0" y="3763494"/>
        <a:ext cx="7228708" cy="4192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898EE-B622-47A1-A719-7278F45E9218}">
      <dsp:nvSpPr>
        <dsp:cNvPr id="0" name=""/>
        <dsp:cNvSpPr/>
      </dsp:nvSpPr>
      <dsp:spPr>
        <a:xfrm>
          <a:off x="0" y="231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D4900-D60B-4BAC-82A1-E1E490495CA1}">
      <dsp:nvSpPr>
        <dsp:cNvPr id="0" name=""/>
        <dsp:cNvSpPr/>
      </dsp:nvSpPr>
      <dsp:spPr>
        <a:xfrm>
          <a:off x="0" y="231"/>
          <a:ext cx="3314597" cy="673430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Образование</a:t>
          </a:r>
          <a:r>
            <a:rPr lang="en-US" sz="1800" b="1" kern="1200" dirty="0">
              <a:solidFill>
                <a:srgbClr val="003300"/>
              </a:solidFill>
            </a:rPr>
            <a:t> </a:t>
          </a:r>
          <a:r>
            <a:rPr lang="ru-RU" sz="1800" b="1" kern="1200" dirty="0">
              <a:solidFill>
                <a:srgbClr val="003300"/>
              </a:solidFill>
            </a:rPr>
            <a:t>                                  </a:t>
          </a:r>
          <a:r>
            <a:rPr lang="en-US" sz="1800" b="1" kern="1200" dirty="0">
              <a:solidFill>
                <a:srgbClr val="003300"/>
              </a:solidFill>
            </a:rPr>
            <a:t>314 240</a:t>
          </a:r>
          <a:r>
            <a:rPr lang="ru-RU" sz="1800" b="1" kern="1200" dirty="0">
              <a:solidFill>
                <a:srgbClr val="003300"/>
              </a:solidFill>
            </a:rPr>
            <a:t> </a:t>
          </a:r>
        </a:p>
      </dsp:txBody>
      <dsp:txXfrm>
        <a:off x="0" y="231"/>
        <a:ext cx="3314597" cy="673430"/>
      </dsp:txXfrm>
    </dsp:sp>
    <dsp:sp modelId="{F2FCA6EB-D642-4366-B69B-32A8EE134264}">
      <dsp:nvSpPr>
        <dsp:cNvPr id="0" name=""/>
        <dsp:cNvSpPr/>
      </dsp:nvSpPr>
      <dsp:spPr>
        <a:xfrm>
          <a:off x="0" y="673662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936B9-2E37-40C9-98EF-8AB8B4C73EC8}">
      <dsp:nvSpPr>
        <dsp:cNvPr id="0" name=""/>
        <dsp:cNvSpPr/>
      </dsp:nvSpPr>
      <dsp:spPr>
        <a:xfrm>
          <a:off x="0" y="673662"/>
          <a:ext cx="3314597" cy="673430"/>
        </a:xfrm>
        <a:prstGeom prst="rect">
          <a:avLst/>
        </a:prstGeom>
        <a:solidFill>
          <a:srgbClr val="85C27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ЖКХ                                                                      78 256 </a:t>
          </a:r>
        </a:p>
      </dsp:txBody>
      <dsp:txXfrm>
        <a:off x="0" y="673662"/>
        <a:ext cx="3314597" cy="673430"/>
      </dsp:txXfrm>
    </dsp:sp>
    <dsp:sp modelId="{C48C9814-6F02-46CF-8987-0C2BAB535216}">
      <dsp:nvSpPr>
        <dsp:cNvPr id="0" name=""/>
        <dsp:cNvSpPr/>
      </dsp:nvSpPr>
      <dsp:spPr>
        <a:xfrm>
          <a:off x="0" y="1347093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481C1-1656-4E28-978A-AD97A479643C}">
      <dsp:nvSpPr>
        <dsp:cNvPr id="0" name=""/>
        <dsp:cNvSpPr/>
      </dsp:nvSpPr>
      <dsp:spPr>
        <a:xfrm>
          <a:off x="0" y="1347093"/>
          <a:ext cx="3311361" cy="944068"/>
        </a:xfrm>
        <a:prstGeom prst="rect">
          <a:avLst/>
        </a:prstGeom>
        <a:solidFill>
          <a:srgbClr val="85C27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Общегосударственные вопросы                                     74 435</a:t>
          </a:r>
        </a:p>
      </dsp:txBody>
      <dsp:txXfrm>
        <a:off x="0" y="1347093"/>
        <a:ext cx="3311361" cy="944068"/>
      </dsp:txXfrm>
    </dsp:sp>
    <dsp:sp modelId="{2F86B6BD-E52A-44FE-9306-7E6CC0BC387C}">
      <dsp:nvSpPr>
        <dsp:cNvPr id="0" name=""/>
        <dsp:cNvSpPr/>
      </dsp:nvSpPr>
      <dsp:spPr>
        <a:xfrm>
          <a:off x="0" y="2291161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D5B21-D3D6-43A2-B5F3-92ACAA3D68BE}">
      <dsp:nvSpPr>
        <dsp:cNvPr id="0" name=""/>
        <dsp:cNvSpPr/>
      </dsp:nvSpPr>
      <dsp:spPr>
        <a:xfrm>
          <a:off x="3236" y="2288744"/>
          <a:ext cx="3311361" cy="865088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Национальная экономика                47 209 </a:t>
          </a:r>
        </a:p>
      </dsp:txBody>
      <dsp:txXfrm>
        <a:off x="3236" y="2288744"/>
        <a:ext cx="3311361" cy="865088"/>
      </dsp:txXfrm>
    </dsp:sp>
    <dsp:sp modelId="{47098759-CE04-41E0-BB20-6824D5F39892}">
      <dsp:nvSpPr>
        <dsp:cNvPr id="0" name=""/>
        <dsp:cNvSpPr/>
      </dsp:nvSpPr>
      <dsp:spPr>
        <a:xfrm>
          <a:off x="0" y="3156250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EAA01-5C6C-4B3A-B936-21E96B6AFE1B}">
      <dsp:nvSpPr>
        <dsp:cNvPr id="0" name=""/>
        <dsp:cNvSpPr/>
      </dsp:nvSpPr>
      <dsp:spPr>
        <a:xfrm>
          <a:off x="0" y="3125764"/>
          <a:ext cx="3314597" cy="673430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Культура, кинематография            45 098 </a:t>
          </a:r>
        </a:p>
      </dsp:txBody>
      <dsp:txXfrm>
        <a:off x="0" y="3125764"/>
        <a:ext cx="3314597" cy="673430"/>
      </dsp:txXfrm>
    </dsp:sp>
    <dsp:sp modelId="{9FBAF412-5FFA-4C0F-86AA-2A2BE5EA2A38}">
      <dsp:nvSpPr>
        <dsp:cNvPr id="0" name=""/>
        <dsp:cNvSpPr/>
      </dsp:nvSpPr>
      <dsp:spPr>
        <a:xfrm>
          <a:off x="0" y="3829681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63BBC-D141-41D9-AA5A-26AC7F7DA00C}">
      <dsp:nvSpPr>
        <dsp:cNvPr id="0" name=""/>
        <dsp:cNvSpPr/>
      </dsp:nvSpPr>
      <dsp:spPr>
        <a:xfrm>
          <a:off x="0" y="3727845"/>
          <a:ext cx="3314597" cy="673430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Социальная политика                     12 345 </a:t>
          </a:r>
        </a:p>
      </dsp:txBody>
      <dsp:txXfrm>
        <a:off x="0" y="3727845"/>
        <a:ext cx="3314597" cy="673430"/>
      </dsp:txXfrm>
    </dsp:sp>
    <dsp:sp modelId="{50A100E8-42BB-4095-BB8D-3DD361E3E66E}">
      <dsp:nvSpPr>
        <dsp:cNvPr id="0" name=""/>
        <dsp:cNvSpPr/>
      </dsp:nvSpPr>
      <dsp:spPr>
        <a:xfrm>
          <a:off x="0" y="4503111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7619C-6276-47C8-89CC-C9EBB9391DC7}">
      <dsp:nvSpPr>
        <dsp:cNvPr id="0" name=""/>
        <dsp:cNvSpPr/>
      </dsp:nvSpPr>
      <dsp:spPr>
        <a:xfrm>
          <a:off x="0" y="4402279"/>
          <a:ext cx="3314597" cy="673430"/>
        </a:xfrm>
        <a:prstGeom prst="rect">
          <a:avLst/>
        </a:prstGeom>
        <a:solidFill>
          <a:srgbClr val="85C27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Физическая культура и спорт         2 058 </a:t>
          </a:r>
        </a:p>
      </dsp:txBody>
      <dsp:txXfrm>
        <a:off x="0" y="4402279"/>
        <a:ext cx="3314597" cy="673430"/>
      </dsp:txXfrm>
    </dsp:sp>
    <dsp:sp modelId="{D59687FD-597F-4A7F-BFCF-5B6CE7A32E50}">
      <dsp:nvSpPr>
        <dsp:cNvPr id="0" name=""/>
        <dsp:cNvSpPr/>
      </dsp:nvSpPr>
      <dsp:spPr>
        <a:xfrm>
          <a:off x="0" y="5176542"/>
          <a:ext cx="331459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3FB11-75A9-4966-9CE3-745BD1209937}">
      <dsp:nvSpPr>
        <dsp:cNvPr id="0" name=""/>
        <dsp:cNvSpPr/>
      </dsp:nvSpPr>
      <dsp:spPr>
        <a:xfrm>
          <a:off x="0" y="5075709"/>
          <a:ext cx="3314597" cy="673430"/>
        </a:xfrm>
        <a:prstGeom prst="rect">
          <a:avLst/>
        </a:prstGeom>
        <a:solidFill>
          <a:srgbClr val="85C27F"/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8000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00"/>
              </a:solidFill>
            </a:rPr>
            <a:t>Иные расходы  39 228 </a:t>
          </a:r>
        </a:p>
      </dsp:txBody>
      <dsp:txXfrm>
        <a:off x="0" y="5075709"/>
        <a:ext cx="3314597" cy="6734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34239-81A3-479D-83D5-BFA20C8C109D}">
      <dsp:nvSpPr>
        <dsp:cNvPr id="0" name=""/>
        <dsp:cNvSpPr/>
      </dsp:nvSpPr>
      <dsp:spPr>
        <a:xfrm rot="4597433">
          <a:off x="1955996" y="3434920"/>
          <a:ext cx="617819" cy="27773"/>
        </a:xfrm>
        <a:custGeom>
          <a:avLst/>
          <a:gdLst/>
          <a:ahLst/>
          <a:cxnLst/>
          <a:rect l="0" t="0" r="0" b="0"/>
          <a:pathLst>
            <a:path>
              <a:moveTo>
                <a:pt x="0" y="13886"/>
              </a:moveTo>
              <a:lnTo>
                <a:pt x="617819" y="13886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00607-495E-49E1-A339-60E1DC56B847}">
      <dsp:nvSpPr>
        <dsp:cNvPr id="0" name=""/>
        <dsp:cNvSpPr/>
      </dsp:nvSpPr>
      <dsp:spPr>
        <a:xfrm rot="1916795">
          <a:off x="2419762" y="3347322"/>
          <a:ext cx="1429377" cy="27773"/>
        </a:xfrm>
        <a:custGeom>
          <a:avLst/>
          <a:gdLst/>
          <a:ahLst/>
          <a:cxnLst/>
          <a:rect l="0" t="0" r="0" b="0"/>
          <a:pathLst>
            <a:path>
              <a:moveTo>
                <a:pt x="0" y="13886"/>
              </a:moveTo>
              <a:lnTo>
                <a:pt x="1429377" y="13886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D921-335F-45D7-8426-18181845A754}">
      <dsp:nvSpPr>
        <dsp:cNvPr id="0" name=""/>
        <dsp:cNvSpPr/>
      </dsp:nvSpPr>
      <dsp:spPr>
        <a:xfrm rot="597366">
          <a:off x="2504694" y="3040151"/>
          <a:ext cx="3096172" cy="27773"/>
        </a:xfrm>
        <a:custGeom>
          <a:avLst/>
          <a:gdLst/>
          <a:ahLst/>
          <a:cxnLst/>
          <a:rect l="0" t="0" r="0" b="0"/>
          <a:pathLst>
            <a:path>
              <a:moveTo>
                <a:pt x="0" y="13886"/>
              </a:moveTo>
              <a:lnTo>
                <a:pt x="3096172" y="13886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5723A-FFF3-46A0-A3A4-F65ECEDD8A22}">
      <dsp:nvSpPr>
        <dsp:cNvPr id="0" name=""/>
        <dsp:cNvSpPr/>
      </dsp:nvSpPr>
      <dsp:spPr>
        <a:xfrm rot="21032015">
          <a:off x="2506976" y="2368248"/>
          <a:ext cx="3088824" cy="27773"/>
        </a:xfrm>
        <a:custGeom>
          <a:avLst/>
          <a:gdLst/>
          <a:ahLst/>
          <a:cxnLst/>
          <a:rect l="0" t="0" r="0" b="0"/>
          <a:pathLst>
            <a:path>
              <a:moveTo>
                <a:pt x="0" y="13886"/>
              </a:moveTo>
              <a:lnTo>
                <a:pt x="3088824" y="13886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D2D09-AAAD-47F2-A693-B3A676CCE18E}">
      <dsp:nvSpPr>
        <dsp:cNvPr id="0" name=""/>
        <dsp:cNvSpPr/>
      </dsp:nvSpPr>
      <dsp:spPr>
        <a:xfrm rot="19747251">
          <a:off x="2419699" y="2040807"/>
          <a:ext cx="1528183" cy="27773"/>
        </a:xfrm>
        <a:custGeom>
          <a:avLst/>
          <a:gdLst/>
          <a:ahLst/>
          <a:cxnLst/>
          <a:rect l="0" t="0" r="0" b="0"/>
          <a:pathLst>
            <a:path>
              <a:moveTo>
                <a:pt x="0" y="13886"/>
              </a:moveTo>
              <a:lnTo>
                <a:pt x="1528183" y="13886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CBFD1-B4ED-4DCF-8B9C-9D4A468FAD3B}">
      <dsp:nvSpPr>
        <dsp:cNvPr id="0" name=""/>
        <dsp:cNvSpPr/>
      </dsp:nvSpPr>
      <dsp:spPr>
        <a:xfrm rot="17219198">
          <a:off x="1968258" y="1912120"/>
          <a:ext cx="720184" cy="27773"/>
        </a:xfrm>
        <a:custGeom>
          <a:avLst/>
          <a:gdLst/>
          <a:ahLst/>
          <a:cxnLst/>
          <a:rect l="0" t="0" r="0" b="0"/>
          <a:pathLst>
            <a:path>
              <a:moveTo>
                <a:pt x="0" y="13886"/>
              </a:moveTo>
              <a:lnTo>
                <a:pt x="720184" y="13886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C9265-2FE0-4B38-9471-E0BA8BA022C8}">
      <dsp:nvSpPr>
        <dsp:cNvPr id="0" name=""/>
        <dsp:cNvSpPr/>
      </dsp:nvSpPr>
      <dsp:spPr>
        <a:xfrm>
          <a:off x="0" y="1530236"/>
          <a:ext cx="2857461" cy="2358193"/>
        </a:xfrm>
        <a:prstGeom prst="ellipse">
          <a:avLst/>
        </a:prstGeom>
        <a:solidFill>
          <a:srgbClr val="003300"/>
        </a:solidFill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7A3B6-7BF5-45A2-BC37-B8F8813CD9CC}">
      <dsp:nvSpPr>
        <dsp:cNvPr id="0" name=""/>
        <dsp:cNvSpPr/>
      </dsp:nvSpPr>
      <dsp:spPr>
        <a:xfrm>
          <a:off x="1452799" y="-472925"/>
          <a:ext cx="2579837" cy="2084935"/>
        </a:xfrm>
        <a:prstGeom prst="ellipse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rgbClr val="003300"/>
              </a:solidFill>
              <a:latin typeface="+mn-lt"/>
              <a:cs typeface="Calibri" panose="020F0502020204030204" pitchFamily="34" charset="0"/>
            </a:rPr>
            <a:t>Семейный </a:t>
          </a:r>
          <a:r>
            <a:rPr lang="ru-RU" sz="2300" b="0" kern="1200" dirty="0">
              <a:solidFill>
                <a:srgbClr val="003300"/>
              </a:solidFill>
              <a:latin typeface="+mn-lt"/>
              <a:cs typeface="Calibri" panose="020F0502020204030204" pitchFamily="34" charset="0"/>
            </a:rPr>
            <a:t>бюджет</a:t>
          </a:r>
        </a:p>
      </dsp:txBody>
      <dsp:txXfrm>
        <a:off x="1830607" y="-167593"/>
        <a:ext cx="1824221" cy="1474271"/>
      </dsp:txXfrm>
    </dsp:sp>
    <dsp:sp modelId="{7ECC4C68-C780-4BC6-A7A4-3D82E49B2CF0}">
      <dsp:nvSpPr>
        <dsp:cNvPr id="0" name=""/>
        <dsp:cNvSpPr/>
      </dsp:nvSpPr>
      <dsp:spPr>
        <a:xfrm>
          <a:off x="1823680" y="-472925"/>
          <a:ext cx="3869756" cy="2084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500" kern="1200" dirty="0"/>
        </a:p>
      </dsp:txBody>
      <dsp:txXfrm>
        <a:off x="1823680" y="-472925"/>
        <a:ext cx="3869756" cy="2084935"/>
      </dsp:txXfrm>
    </dsp:sp>
    <dsp:sp modelId="{62D4E9E8-E2B7-4836-999F-61C48A24E2BD}">
      <dsp:nvSpPr>
        <dsp:cNvPr id="0" name=""/>
        <dsp:cNvSpPr/>
      </dsp:nvSpPr>
      <dsp:spPr>
        <a:xfrm>
          <a:off x="3586575" y="0"/>
          <a:ext cx="2579837" cy="2084935"/>
        </a:xfrm>
        <a:prstGeom prst="ellipse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kern="120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Бюджеты</a:t>
          </a:r>
          <a:r>
            <a:rPr lang="ru-RU" sz="2300" b="1" kern="120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 публичных образований</a:t>
          </a:r>
          <a:endParaRPr lang="ru-RU" sz="2300" b="1" kern="1200" dirty="0">
            <a:solidFill>
              <a:srgbClr val="003300"/>
            </a:solidFill>
            <a:latin typeface="+mn-lt"/>
          </a:endParaRPr>
        </a:p>
      </dsp:txBody>
      <dsp:txXfrm>
        <a:off x="3964383" y="305332"/>
        <a:ext cx="1824221" cy="1474271"/>
      </dsp:txXfrm>
    </dsp:sp>
    <dsp:sp modelId="{150B1FEF-3CE1-470C-9068-A0C4F9373BA7}">
      <dsp:nvSpPr>
        <dsp:cNvPr id="0" name=""/>
        <dsp:cNvSpPr/>
      </dsp:nvSpPr>
      <dsp:spPr>
        <a:xfrm>
          <a:off x="5548162" y="875015"/>
          <a:ext cx="2579837" cy="2084935"/>
        </a:xfrm>
        <a:prstGeom prst="ellipse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kern="120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Бюджеты </a:t>
          </a:r>
          <a:r>
            <a:rPr lang="ru-RU" sz="2300" b="1" kern="120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организаций</a:t>
          </a:r>
          <a:endParaRPr lang="ru-RU" sz="2300" b="1" kern="1200" dirty="0">
            <a:solidFill>
              <a:srgbClr val="003300"/>
            </a:solidFill>
            <a:latin typeface="+mn-lt"/>
          </a:endParaRPr>
        </a:p>
      </dsp:txBody>
      <dsp:txXfrm>
        <a:off x="5925970" y="1180347"/>
        <a:ext cx="1824221" cy="1474271"/>
      </dsp:txXfrm>
    </dsp:sp>
    <dsp:sp modelId="{134CBBF9-2FFC-4DFA-BB4F-A285B6504223}">
      <dsp:nvSpPr>
        <dsp:cNvPr id="0" name=""/>
        <dsp:cNvSpPr/>
      </dsp:nvSpPr>
      <dsp:spPr>
        <a:xfrm>
          <a:off x="5548162" y="2500494"/>
          <a:ext cx="2579837" cy="2084935"/>
        </a:xfrm>
        <a:prstGeom prst="ellipse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rgbClr val="003300"/>
              </a:solidFill>
              <a:latin typeface="+mn-lt"/>
            </a:rPr>
            <a:t>Субъектов РФ</a:t>
          </a:r>
        </a:p>
      </dsp:txBody>
      <dsp:txXfrm>
        <a:off x="5925970" y="2805826"/>
        <a:ext cx="1824221" cy="1474271"/>
      </dsp:txXfrm>
    </dsp:sp>
    <dsp:sp modelId="{588E933D-1B95-4473-AA4E-BF6165E2D4D7}">
      <dsp:nvSpPr>
        <dsp:cNvPr id="0" name=""/>
        <dsp:cNvSpPr/>
      </dsp:nvSpPr>
      <dsp:spPr>
        <a:xfrm>
          <a:off x="3472229" y="3333731"/>
          <a:ext cx="2579837" cy="2084935"/>
        </a:xfrm>
        <a:prstGeom prst="ellipse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rgbClr val="003300"/>
              </a:solidFill>
              <a:latin typeface="+mn-lt"/>
            </a:rPr>
            <a:t>Муниципальных образований</a:t>
          </a:r>
        </a:p>
      </dsp:txBody>
      <dsp:txXfrm>
        <a:off x="3850037" y="3639063"/>
        <a:ext cx="1824221" cy="1474271"/>
      </dsp:txXfrm>
    </dsp:sp>
    <dsp:sp modelId="{1F49176A-01A7-4296-A59F-131E52DA59F1}">
      <dsp:nvSpPr>
        <dsp:cNvPr id="0" name=""/>
        <dsp:cNvSpPr/>
      </dsp:nvSpPr>
      <dsp:spPr>
        <a:xfrm>
          <a:off x="1289888" y="3730604"/>
          <a:ext cx="2579837" cy="2084935"/>
        </a:xfrm>
        <a:prstGeom prst="ellipse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>
              <a:solidFill>
                <a:srgbClr val="003300"/>
              </a:solidFill>
              <a:latin typeface="+mn-lt"/>
              <a:cs typeface="Arial" panose="020B0604020202020204" pitchFamily="34" charset="0"/>
            </a:rPr>
            <a:t>Российской Федерации </a:t>
          </a:r>
          <a:endParaRPr lang="ru-RU" sz="2300" b="1" kern="1200" dirty="0">
            <a:solidFill>
              <a:srgbClr val="003300"/>
            </a:solidFill>
            <a:latin typeface="+mn-lt"/>
          </a:endParaRPr>
        </a:p>
      </dsp:txBody>
      <dsp:txXfrm>
        <a:off x="1667696" y="4035936"/>
        <a:ext cx="1824221" cy="1474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BB955-2D4D-4559-8395-E05D0D428366}">
      <dsp:nvSpPr>
        <dsp:cNvPr id="0" name=""/>
        <dsp:cNvSpPr/>
      </dsp:nvSpPr>
      <dsp:spPr>
        <a:xfrm rot="5400000">
          <a:off x="4981486" y="-2031920"/>
          <a:ext cx="892231" cy="4962943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zh-CN" sz="2000" kern="12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Федеральный бюджет</a:t>
          </a:r>
          <a:endParaRPr lang="ru-RU" sz="2000" kern="1200" dirty="0">
            <a:solidFill>
              <a:srgbClr val="0033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zh-CN" sz="2000" kern="12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бюджеты государственных внебюджетных фондов РФ</a:t>
          </a:r>
          <a:endParaRPr lang="ru-RU" sz="2000" kern="1200" dirty="0">
            <a:solidFill>
              <a:srgbClr val="003300"/>
            </a:solidFill>
          </a:endParaRPr>
        </a:p>
      </dsp:txBody>
      <dsp:txXfrm rot="-5400000">
        <a:off x="2946130" y="3436"/>
        <a:ext cx="4962943" cy="892231"/>
      </dsp:txXfrm>
    </dsp:sp>
    <dsp:sp modelId="{9638CA92-82CC-4977-ABA2-571C07CAD75E}">
      <dsp:nvSpPr>
        <dsp:cNvPr id="0" name=""/>
        <dsp:cNvSpPr/>
      </dsp:nvSpPr>
      <dsp:spPr>
        <a:xfrm>
          <a:off x="508" y="25144"/>
          <a:ext cx="2943131" cy="848812"/>
        </a:xfrm>
        <a:prstGeom prst="rect">
          <a:avLst/>
        </a:prstGeom>
        <a:solidFill>
          <a:srgbClr val="85C27F"/>
        </a:solidFill>
        <a:ln w="12700" cap="flat" cmpd="sng" algn="ctr">
          <a:solidFill>
            <a:srgbClr val="85C2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solidFill>
                <a:srgbClr val="003300"/>
              </a:solidFill>
            </a:rPr>
            <a:t>Федеральный</a:t>
          </a:r>
          <a:r>
            <a:rPr lang="ru-RU" sz="3600" b="1" kern="1200">
              <a:solidFill>
                <a:srgbClr val="003300"/>
              </a:solidFill>
            </a:rPr>
            <a:t> </a:t>
          </a:r>
          <a:r>
            <a:rPr lang="ru-RU" sz="2400" b="1" kern="1200">
              <a:solidFill>
                <a:srgbClr val="003300"/>
              </a:solidFill>
            </a:rPr>
            <a:t>уровень</a:t>
          </a:r>
          <a:endParaRPr lang="ru-RU" sz="2400" b="1" kern="1200" dirty="0">
            <a:solidFill>
              <a:srgbClr val="003300"/>
            </a:solidFill>
          </a:endParaRPr>
        </a:p>
      </dsp:txBody>
      <dsp:txXfrm>
        <a:off x="508" y="25144"/>
        <a:ext cx="2943131" cy="848812"/>
      </dsp:txXfrm>
    </dsp:sp>
    <dsp:sp modelId="{45774491-078F-4B2E-AA1C-E196D3F81F09}">
      <dsp:nvSpPr>
        <dsp:cNvPr id="0" name=""/>
        <dsp:cNvSpPr/>
      </dsp:nvSpPr>
      <dsp:spPr>
        <a:xfrm rot="5400000">
          <a:off x="4829420" y="-864730"/>
          <a:ext cx="1196363" cy="4962943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zh-CN" sz="2000" kern="12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Бюджеты субъектов РФ</a:t>
          </a:r>
          <a:endParaRPr lang="ru-RU" sz="2000" kern="1200" dirty="0">
            <a:solidFill>
              <a:srgbClr val="0033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zh-CN" sz="2000" kern="120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rPr>
            <a:t>бюджеты территориальных государственных внебюджетных фондов</a:t>
          </a:r>
          <a:endParaRPr lang="ru-RU" sz="2000" kern="1200" dirty="0">
            <a:solidFill>
              <a:srgbClr val="003300"/>
            </a:solidFill>
          </a:endParaRPr>
        </a:p>
      </dsp:txBody>
      <dsp:txXfrm rot="-5400000">
        <a:off x="2946130" y="1018560"/>
        <a:ext cx="4962943" cy="1196363"/>
      </dsp:txXfrm>
    </dsp:sp>
    <dsp:sp modelId="{1E4F9F6E-43D8-4032-9479-6B790117526B}">
      <dsp:nvSpPr>
        <dsp:cNvPr id="0" name=""/>
        <dsp:cNvSpPr/>
      </dsp:nvSpPr>
      <dsp:spPr>
        <a:xfrm>
          <a:off x="508" y="1176252"/>
          <a:ext cx="2945113" cy="859253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solidFill>
                <a:srgbClr val="003300"/>
              </a:solidFill>
            </a:rPr>
            <a:t>Региональный</a:t>
          </a:r>
          <a:r>
            <a:rPr lang="ru-RU" sz="3600" b="1" kern="1200">
              <a:solidFill>
                <a:srgbClr val="003300"/>
              </a:solidFill>
            </a:rPr>
            <a:t> </a:t>
          </a:r>
          <a:r>
            <a:rPr lang="ru-RU" sz="2400" b="1" kern="1200">
              <a:solidFill>
                <a:srgbClr val="003300"/>
              </a:solidFill>
            </a:rPr>
            <a:t>уровень</a:t>
          </a:r>
          <a:endParaRPr lang="ru-RU" sz="2400" b="1" kern="1200" dirty="0">
            <a:solidFill>
              <a:srgbClr val="003300"/>
            </a:solidFill>
          </a:endParaRPr>
        </a:p>
      </dsp:txBody>
      <dsp:txXfrm>
        <a:off x="508" y="1176252"/>
        <a:ext cx="2945113" cy="859253"/>
      </dsp:txXfrm>
    </dsp:sp>
    <dsp:sp modelId="{BF92CCD2-4D99-45FF-BB22-DE4AF1E7C393}">
      <dsp:nvSpPr>
        <dsp:cNvPr id="0" name=""/>
        <dsp:cNvSpPr/>
      </dsp:nvSpPr>
      <dsp:spPr>
        <a:xfrm rot="5400000">
          <a:off x="3514743" y="1721685"/>
          <a:ext cx="3798847" cy="4987659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2000" b="1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 муниципальных районов</a:t>
          </a:r>
          <a:endParaRPr lang="ru-RU" sz="2000" b="1" kern="120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2000" b="0" kern="1200" dirty="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 бюджеты городских округов</a:t>
          </a:r>
          <a:endParaRPr lang="ru-RU" sz="2000" b="0" kern="120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2000" b="0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 бюджеты городских округов с внутригородским делением</a:t>
          </a:r>
          <a:endParaRPr lang="ru-RU" sz="2000" b="0" kern="120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2000" b="0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 внутригородских муниципальных образований городов федерального значения Москвы, Санкт-Петербурга и Севастополя</a:t>
          </a:r>
          <a:endParaRPr lang="ru-RU" sz="2000" b="0" kern="120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2000" b="1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</a:t>
          </a:r>
          <a:r>
            <a:rPr lang="ru-RU" altLang="ru-RU" sz="2000" b="0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 городских и </a:t>
          </a:r>
          <a:r>
            <a:rPr lang="ru-RU" altLang="ru-RU" sz="2000" b="1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сельских поселений</a:t>
          </a:r>
          <a:endParaRPr lang="ru-RU" sz="2000" b="1" kern="1200" dirty="0">
            <a:solidFill>
              <a:srgbClr val="0033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2000" b="0" kern="1200">
              <a:solidFill>
                <a:srgbClr val="0033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бюджеты внутригородских районов</a:t>
          </a:r>
          <a:endParaRPr lang="ru-RU" altLang="ru-RU" sz="2000" b="0" kern="1200" dirty="0">
            <a:solidFill>
              <a:srgbClr val="003300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 rot="-5400000">
        <a:off x="2920337" y="2316091"/>
        <a:ext cx="4987659" cy="3798847"/>
      </dsp:txXfrm>
    </dsp:sp>
    <dsp:sp modelId="{2E167C77-1763-44FE-99A0-9A2BCE5B3746}">
      <dsp:nvSpPr>
        <dsp:cNvPr id="0" name=""/>
        <dsp:cNvSpPr/>
      </dsp:nvSpPr>
      <dsp:spPr>
        <a:xfrm>
          <a:off x="508" y="3803600"/>
          <a:ext cx="2919829" cy="823829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>
              <a:solidFill>
                <a:srgbClr val="003300"/>
              </a:solidFill>
            </a:rPr>
            <a:t>Местный</a:t>
          </a:r>
          <a:r>
            <a:rPr lang="ru-RU" sz="3600" b="1" kern="1200">
              <a:solidFill>
                <a:srgbClr val="003300"/>
              </a:solidFill>
            </a:rPr>
            <a:t>  </a:t>
          </a:r>
          <a:r>
            <a:rPr lang="ru-RU" sz="2400" b="1" kern="1200">
              <a:solidFill>
                <a:srgbClr val="003300"/>
              </a:solidFill>
            </a:rPr>
            <a:t>уровень</a:t>
          </a:r>
          <a:endParaRPr lang="ru-RU" sz="2400" b="1" kern="1200" dirty="0">
            <a:solidFill>
              <a:srgbClr val="003300"/>
            </a:solidFill>
          </a:endParaRPr>
        </a:p>
      </dsp:txBody>
      <dsp:txXfrm>
        <a:off x="508" y="3803600"/>
        <a:ext cx="2919829" cy="8238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A5B0D-AC4F-40C7-BC6B-406289C2D605}">
      <dsp:nvSpPr>
        <dsp:cNvPr id="0" name=""/>
        <dsp:cNvSpPr/>
      </dsp:nvSpPr>
      <dsp:spPr>
        <a:xfrm>
          <a:off x="4920908" y="1613999"/>
          <a:ext cx="389243" cy="1121388"/>
        </a:xfrm>
        <a:custGeom>
          <a:avLst/>
          <a:gdLst/>
          <a:ahLst/>
          <a:cxnLst/>
          <a:rect l="0" t="0" r="0" b="0"/>
          <a:pathLst>
            <a:path>
              <a:moveTo>
                <a:pt x="389243" y="0"/>
              </a:moveTo>
              <a:lnTo>
                <a:pt x="389243" y="1121388"/>
              </a:lnTo>
              <a:lnTo>
                <a:pt x="0" y="1121388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BFDC9-E0BE-46F3-A5E4-E3707E74FEFE}">
      <dsp:nvSpPr>
        <dsp:cNvPr id="0" name=""/>
        <dsp:cNvSpPr/>
      </dsp:nvSpPr>
      <dsp:spPr>
        <a:xfrm>
          <a:off x="5310151" y="1613999"/>
          <a:ext cx="4456079" cy="2549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039"/>
              </a:lnTo>
              <a:lnTo>
                <a:pt x="4456079" y="2366039"/>
              </a:lnTo>
              <a:lnTo>
                <a:pt x="4456079" y="2549768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65868-1603-43C2-BCFA-12C33FCE0E0E}">
      <dsp:nvSpPr>
        <dsp:cNvPr id="0" name=""/>
        <dsp:cNvSpPr/>
      </dsp:nvSpPr>
      <dsp:spPr>
        <a:xfrm>
          <a:off x="5310151" y="1613999"/>
          <a:ext cx="2239081" cy="2549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039"/>
              </a:lnTo>
              <a:lnTo>
                <a:pt x="2239081" y="2366039"/>
              </a:lnTo>
              <a:lnTo>
                <a:pt x="2239081" y="2549768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A28FB-3736-4DB9-B463-EF732F706AA8}">
      <dsp:nvSpPr>
        <dsp:cNvPr id="0" name=""/>
        <dsp:cNvSpPr/>
      </dsp:nvSpPr>
      <dsp:spPr>
        <a:xfrm>
          <a:off x="5262647" y="1613999"/>
          <a:ext cx="91440" cy="2549768"/>
        </a:xfrm>
        <a:custGeom>
          <a:avLst/>
          <a:gdLst/>
          <a:ahLst/>
          <a:cxnLst/>
          <a:rect l="0" t="0" r="0" b="0"/>
          <a:pathLst>
            <a:path>
              <a:moveTo>
                <a:pt x="47504" y="0"/>
              </a:moveTo>
              <a:lnTo>
                <a:pt x="47504" y="2366039"/>
              </a:lnTo>
              <a:lnTo>
                <a:pt x="45720" y="2366039"/>
              </a:lnTo>
              <a:lnTo>
                <a:pt x="45720" y="2549768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A7A82-F7E1-43F3-BEF3-41ED5A310D6E}">
      <dsp:nvSpPr>
        <dsp:cNvPr id="0" name=""/>
        <dsp:cNvSpPr/>
      </dsp:nvSpPr>
      <dsp:spPr>
        <a:xfrm>
          <a:off x="3091368" y="1613999"/>
          <a:ext cx="2218783" cy="2549768"/>
        </a:xfrm>
        <a:custGeom>
          <a:avLst/>
          <a:gdLst/>
          <a:ahLst/>
          <a:cxnLst/>
          <a:rect l="0" t="0" r="0" b="0"/>
          <a:pathLst>
            <a:path>
              <a:moveTo>
                <a:pt x="2218783" y="0"/>
              </a:moveTo>
              <a:lnTo>
                <a:pt x="2218783" y="2366039"/>
              </a:lnTo>
              <a:lnTo>
                <a:pt x="0" y="2366039"/>
              </a:lnTo>
              <a:lnTo>
                <a:pt x="0" y="25497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5F3EE-F521-4FDB-BF45-97BFA999B9BB}">
      <dsp:nvSpPr>
        <dsp:cNvPr id="0" name=""/>
        <dsp:cNvSpPr/>
      </dsp:nvSpPr>
      <dsp:spPr>
        <a:xfrm>
          <a:off x="908357" y="1613999"/>
          <a:ext cx="4401794" cy="2549768"/>
        </a:xfrm>
        <a:custGeom>
          <a:avLst/>
          <a:gdLst/>
          <a:ahLst/>
          <a:cxnLst/>
          <a:rect l="0" t="0" r="0" b="0"/>
          <a:pathLst>
            <a:path>
              <a:moveTo>
                <a:pt x="4401794" y="0"/>
              </a:moveTo>
              <a:lnTo>
                <a:pt x="4401794" y="2366039"/>
              </a:lnTo>
              <a:lnTo>
                <a:pt x="0" y="2366039"/>
              </a:lnTo>
              <a:lnTo>
                <a:pt x="0" y="2549768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02F65-7473-4F55-BB01-96118CCE1778}">
      <dsp:nvSpPr>
        <dsp:cNvPr id="0" name=""/>
        <dsp:cNvSpPr/>
      </dsp:nvSpPr>
      <dsp:spPr>
        <a:xfrm>
          <a:off x="1609697" y="0"/>
          <a:ext cx="7400908" cy="1613999"/>
        </a:xfrm>
        <a:prstGeom prst="rect">
          <a:avLst/>
        </a:prstGeom>
        <a:solidFill>
          <a:srgbClr val="85C27F"/>
        </a:solidFill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18000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0" baseline="0" dirty="0">
              <a:solidFill>
                <a:srgbClr val="003300"/>
              </a:solidFill>
            </a:rPr>
            <a:t>Консолидированный    </a:t>
          </a:r>
          <a:r>
            <a:rPr lang="ru-RU" sz="4000" kern="0" baseline="0" dirty="0">
              <a:solidFill>
                <a:srgbClr val="003300"/>
              </a:solidFill>
            </a:rPr>
            <a:t>бюджет Зырянского района</a:t>
          </a:r>
        </a:p>
      </dsp:txBody>
      <dsp:txXfrm>
        <a:off x="1609697" y="0"/>
        <a:ext cx="7400908" cy="1613999"/>
      </dsp:txXfrm>
    </dsp:sp>
    <dsp:sp modelId="{6272D0A8-8AD8-4463-9F2F-6361269232D3}">
      <dsp:nvSpPr>
        <dsp:cNvPr id="0" name=""/>
        <dsp:cNvSpPr/>
      </dsp:nvSpPr>
      <dsp:spPr>
        <a:xfrm>
          <a:off x="0" y="4163768"/>
          <a:ext cx="1816714" cy="1526736"/>
        </a:xfrm>
        <a:prstGeom prst="rect">
          <a:avLst/>
        </a:prstGeom>
        <a:solidFill>
          <a:srgbClr val="A77E56"/>
        </a:solidFill>
        <a:ln w="2857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1800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rgbClr val="003300"/>
              </a:solidFill>
            </a:rPr>
            <a:t>Бюджет</a:t>
          </a:r>
          <a:r>
            <a:rPr lang="ru-RU" sz="2000" b="1" kern="1200" dirty="0">
              <a:solidFill>
                <a:srgbClr val="003300"/>
              </a:solidFill>
            </a:rPr>
            <a:t> Высоковского </a:t>
          </a:r>
          <a:r>
            <a:rPr lang="ru-RU" sz="2000" kern="1200" dirty="0">
              <a:solidFill>
                <a:srgbClr val="003300"/>
              </a:solidFill>
            </a:rPr>
            <a:t>поселения</a:t>
          </a:r>
        </a:p>
      </dsp:txBody>
      <dsp:txXfrm>
        <a:off x="0" y="4163768"/>
        <a:ext cx="1816714" cy="1526736"/>
      </dsp:txXfrm>
    </dsp:sp>
    <dsp:sp modelId="{1375B15C-168C-4277-B7FE-00012CAB552D}">
      <dsp:nvSpPr>
        <dsp:cNvPr id="0" name=""/>
        <dsp:cNvSpPr/>
      </dsp:nvSpPr>
      <dsp:spPr>
        <a:xfrm>
          <a:off x="2166598" y="4163768"/>
          <a:ext cx="1849540" cy="1523622"/>
        </a:xfrm>
        <a:prstGeom prst="rect">
          <a:avLst/>
        </a:prstGeom>
        <a:solidFill>
          <a:srgbClr val="A77E56"/>
        </a:solidFill>
        <a:ln w="2857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1800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rgbClr val="003300"/>
              </a:solidFill>
            </a:rPr>
            <a:t>Бюджет</a:t>
          </a:r>
          <a:r>
            <a:rPr lang="ru-RU" sz="2000" b="1" kern="1200" dirty="0">
              <a:solidFill>
                <a:srgbClr val="003300"/>
              </a:solidFill>
            </a:rPr>
            <a:t> Дубровского</a:t>
          </a:r>
          <a:r>
            <a:rPr lang="ru-RU" sz="2000" kern="1200" dirty="0">
              <a:solidFill>
                <a:srgbClr val="003300"/>
              </a:solidFill>
            </a:rPr>
            <a:t> поселения</a:t>
          </a:r>
        </a:p>
      </dsp:txBody>
      <dsp:txXfrm>
        <a:off x="2166598" y="4163768"/>
        <a:ext cx="1849540" cy="1523622"/>
      </dsp:txXfrm>
    </dsp:sp>
    <dsp:sp modelId="{D6E8A5F2-0AC7-45D5-8286-B92117A4DDC5}">
      <dsp:nvSpPr>
        <dsp:cNvPr id="0" name=""/>
        <dsp:cNvSpPr/>
      </dsp:nvSpPr>
      <dsp:spPr>
        <a:xfrm>
          <a:off x="4383596" y="4163768"/>
          <a:ext cx="1849540" cy="1523622"/>
        </a:xfrm>
        <a:prstGeom prst="rect">
          <a:avLst/>
        </a:prstGeom>
        <a:solidFill>
          <a:srgbClr val="A77E56"/>
        </a:solidFill>
        <a:ln w="2857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1800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rgbClr val="003300"/>
              </a:solidFill>
            </a:rPr>
            <a:t>Бюджет</a:t>
          </a:r>
          <a:r>
            <a:rPr lang="ru-RU" sz="2000" b="1" kern="1200" dirty="0">
              <a:solidFill>
                <a:srgbClr val="003300"/>
              </a:solidFill>
            </a:rPr>
            <a:t> Зырянского </a:t>
          </a:r>
          <a:r>
            <a:rPr lang="ru-RU" sz="2000" kern="1200" dirty="0">
              <a:solidFill>
                <a:srgbClr val="003300"/>
              </a:solidFill>
            </a:rPr>
            <a:t>поселения</a:t>
          </a:r>
        </a:p>
      </dsp:txBody>
      <dsp:txXfrm>
        <a:off x="4383596" y="4163768"/>
        <a:ext cx="1849540" cy="1523622"/>
      </dsp:txXfrm>
    </dsp:sp>
    <dsp:sp modelId="{E71B571E-EBD9-4F4A-AA5A-938CDA30EC64}">
      <dsp:nvSpPr>
        <dsp:cNvPr id="0" name=""/>
        <dsp:cNvSpPr/>
      </dsp:nvSpPr>
      <dsp:spPr>
        <a:xfrm>
          <a:off x="6624462" y="4163768"/>
          <a:ext cx="1849540" cy="1523622"/>
        </a:xfrm>
        <a:prstGeom prst="rect">
          <a:avLst/>
        </a:prstGeom>
        <a:solidFill>
          <a:srgbClr val="A77E56"/>
        </a:solidFill>
        <a:ln w="2857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1800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rgbClr val="003300"/>
              </a:solidFill>
            </a:rPr>
            <a:t>Бюджет</a:t>
          </a:r>
          <a:r>
            <a:rPr lang="ru-RU" sz="2000" b="1" kern="1200" dirty="0">
              <a:solidFill>
                <a:srgbClr val="003300"/>
              </a:solidFill>
            </a:rPr>
            <a:t> Михайловского </a:t>
          </a:r>
          <a:r>
            <a:rPr lang="ru-RU" sz="2000" kern="1200" dirty="0">
              <a:solidFill>
                <a:srgbClr val="003300"/>
              </a:solidFill>
            </a:rPr>
            <a:t>поселения</a:t>
          </a:r>
        </a:p>
      </dsp:txBody>
      <dsp:txXfrm>
        <a:off x="6624462" y="4163768"/>
        <a:ext cx="1849540" cy="1523622"/>
      </dsp:txXfrm>
    </dsp:sp>
    <dsp:sp modelId="{BF9D927F-BD68-41C1-8A3B-43E344D30A04}">
      <dsp:nvSpPr>
        <dsp:cNvPr id="0" name=""/>
        <dsp:cNvSpPr/>
      </dsp:nvSpPr>
      <dsp:spPr>
        <a:xfrm>
          <a:off x="8841461" y="4163768"/>
          <a:ext cx="1849540" cy="1523622"/>
        </a:xfrm>
        <a:prstGeom prst="rect">
          <a:avLst/>
        </a:prstGeom>
        <a:solidFill>
          <a:srgbClr val="A77E56"/>
        </a:solidFill>
        <a:ln w="2857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18000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rgbClr val="003300"/>
              </a:solidFill>
            </a:rPr>
            <a:t>Бюджет </a:t>
          </a:r>
          <a:r>
            <a:rPr lang="ru-RU" sz="2000" b="1" kern="1200" dirty="0" err="1">
              <a:solidFill>
                <a:srgbClr val="003300"/>
              </a:solidFill>
            </a:rPr>
            <a:t>Чердатского</a:t>
          </a:r>
          <a:r>
            <a:rPr lang="ru-RU" sz="2000" b="1" kern="1200" dirty="0">
              <a:solidFill>
                <a:srgbClr val="003300"/>
              </a:solidFill>
            </a:rPr>
            <a:t> </a:t>
          </a:r>
          <a:r>
            <a:rPr lang="ru-RU" sz="2000" kern="1200" dirty="0">
              <a:solidFill>
                <a:srgbClr val="003300"/>
              </a:solidFill>
            </a:rPr>
            <a:t>поселения</a:t>
          </a:r>
        </a:p>
      </dsp:txBody>
      <dsp:txXfrm>
        <a:off x="8841461" y="4163768"/>
        <a:ext cx="1849540" cy="1523622"/>
      </dsp:txXfrm>
    </dsp:sp>
    <dsp:sp modelId="{0F629ACF-E85C-4C19-B61E-3250C5F131E3}">
      <dsp:nvSpPr>
        <dsp:cNvPr id="0" name=""/>
        <dsp:cNvSpPr/>
      </dsp:nvSpPr>
      <dsp:spPr>
        <a:xfrm>
          <a:off x="208710" y="2020427"/>
          <a:ext cx="4712198" cy="1429920"/>
        </a:xfrm>
        <a:prstGeom prst="rect">
          <a:avLst/>
        </a:prstGeom>
        <a:solidFill>
          <a:srgbClr val="85C27F"/>
        </a:solidFill>
        <a:ln w="2857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18000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rgbClr val="003300"/>
              </a:solidFill>
            </a:rPr>
            <a:t>бюджет Зырянского </a:t>
          </a:r>
          <a:r>
            <a:rPr lang="ru-RU" sz="3200" b="1" kern="1200" dirty="0">
              <a:solidFill>
                <a:srgbClr val="003300"/>
              </a:solidFill>
            </a:rPr>
            <a:t>Района</a:t>
          </a:r>
        </a:p>
      </dsp:txBody>
      <dsp:txXfrm>
        <a:off x="208710" y="2020427"/>
        <a:ext cx="4712198" cy="1429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59324-E44A-4610-A9FC-0AAC1E2A6A44}">
      <dsp:nvSpPr>
        <dsp:cNvPr id="0" name=""/>
        <dsp:cNvSpPr/>
      </dsp:nvSpPr>
      <dsp:spPr>
        <a:xfrm>
          <a:off x="0" y="4397433"/>
          <a:ext cx="3833223" cy="577160"/>
        </a:xfrm>
        <a:prstGeom prst="rect">
          <a:avLst/>
        </a:prstGeom>
        <a:solidFill>
          <a:srgbClr val="85C27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003300"/>
              </a:solidFill>
              <a:latin typeface="Times New Roman" panose="02020603050405020304" pitchFamily="18" charset="0"/>
            </a:rPr>
            <a:t>Утверждение отчета об исполнении бюджета</a:t>
          </a:r>
          <a:endParaRPr lang="ru-RU" sz="2000" kern="1200" dirty="0">
            <a:solidFill>
              <a:srgbClr val="003300"/>
            </a:solidFill>
          </a:endParaRPr>
        </a:p>
      </dsp:txBody>
      <dsp:txXfrm>
        <a:off x="0" y="4397433"/>
        <a:ext cx="3833223" cy="577160"/>
      </dsp:txXfrm>
    </dsp:sp>
    <dsp:sp modelId="{50642F5A-C857-40AB-977D-5FE20D63A7B5}">
      <dsp:nvSpPr>
        <dsp:cNvPr id="0" name=""/>
        <dsp:cNvSpPr/>
      </dsp:nvSpPr>
      <dsp:spPr>
        <a:xfrm rot="10800000">
          <a:off x="0" y="3518417"/>
          <a:ext cx="3833223" cy="887673"/>
        </a:xfrm>
        <a:prstGeom prst="upArrowCallout">
          <a:avLst/>
        </a:prstGeom>
        <a:solidFill>
          <a:srgbClr val="85C27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003300"/>
              </a:solidFill>
              <a:latin typeface="Times New Roman" panose="02020603050405020304" pitchFamily="18" charset="0"/>
            </a:rPr>
            <a:t>Составление отчета об исполнении бюджета</a:t>
          </a:r>
          <a:endParaRPr lang="ru-RU" sz="2000" kern="1200" dirty="0">
            <a:solidFill>
              <a:srgbClr val="003300"/>
            </a:solidFill>
          </a:endParaRPr>
        </a:p>
      </dsp:txBody>
      <dsp:txXfrm rot="10800000">
        <a:off x="0" y="3518417"/>
        <a:ext cx="3833223" cy="576783"/>
      </dsp:txXfrm>
    </dsp:sp>
    <dsp:sp modelId="{337147A7-7E4E-48A7-AD27-47E99FF9C09A}">
      <dsp:nvSpPr>
        <dsp:cNvPr id="0" name=""/>
        <dsp:cNvSpPr/>
      </dsp:nvSpPr>
      <dsp:spPr>
        <a:xfrm rot="10800000">
          <a:off x="0" y="2639401"/>
          <a:ext cx="3833223" cy="887673"/>
        </a:xfrm>
        <a:prstGeom prst="upArrowCallout">
          <a:avLst/>
        </a:prstGeom>
        <a:solidFill>
          <a:srgbClr val="85C27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003300"/>
              </a:solidFill>
              <a:latin typeface="Times New Roman" panose="02020603050405020304" pitchFamily="18" charset="0"/>
            </a:rPr>
            <a:t>Исполнение бюджета</a:t>
          </a:r>
          <a:endParaRPr lang="ru-RU" sz="2000" kern="1200" dirty="0">
            <a:solidFill>
              <a:srgbClr val="003300"/>
            </a:solidFill>
          </a:endParaRPr>
        </a:p>
      </dsp:txBody>
      <dsp:txXfrm rot="10800000">
        <a:off x="0" y="2639401"/>
        <a:ext cx="3833223" cy="576783"/>
      </dsp:txXfrm>
    </dsp:sp>
    <dsp:sp modelId="{6B90DF67-2250-4008-8277-45DEF09AEFBD}">
      <dsp:nvSpPr>
        <dsp:cNvPr id="0" name=""/>
        <dsp:cNvSpPr/>
      </dsp:nvSpPr>
      <dsp:spPr>
        <a:xfrm rot="10800000">
          <a:off x="0" y="1760385"/>
          <a:ext cx="3833223" cy="887673"/>
        </a:xfrm>
        <a:prstGeom prst="upArrowCallout">
          <a:avLst/>
        </a:prstGeom>
        <a:solidFill>
          <a:srgbClr val="85C27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003300"/>
              </a:solidFill>
              <a:latin typeface="Times New Roman" panose="02020603050405020304" pitchFamily="18" charset="0"/>
            </a:rPr>
            <a:t>Утверждение бюджета</a:t>
          </a:r>
          <a:endParaRPr lang="ru-RU" sz="2000" kern="1200" dirty="0">
            <a:solidFill>
              <a:srgbClr val="003300"/>
            </a:solidFill>
          </a:endParaRPr>
        </a:p>
      </dsp:txBody>
      <dsp:txXfrm rot="10800000">
        <a:off x="0" y="1760385"/>
        <a:ext cx="3833223" cy="576783"/>
      </dsp:txXfrm>
    </dsp:sp>
    <dsp:sp modelId="{E36F7072-886D-4CE1-9BC2-B4C5B709E601}">
      <dsp:nvSpPr>
        <dsp:cNvPr id="0" name=""/>
        <dsp:cNvSpPr/>
      </dsp:nvSpPr>
      <dsp:spPr>
        <a:xfrm rot="10800000">
          <a:off x="0" y="881369"/>
          <a:ext cx="3833223" cy="887673"/>
        </a:xfrm>
        <a:prstGeom prst="upArrowCallout">
          <a:avLst/>
        </a:prstGeom>
        <a:solidFill>
          <a:srgbClr val="85C27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003300"/>
              </a:solidFill>
              <a:latin typeface="Times New Roman" panose="02020603050405020304" pitchFamily="18" charset="0"/>
            </a:rPr>
            <a:t>Рассмотрение проекта бюджета</a:t>
          </a:r>
          <a:endParaRPr lang="ru-RU" sz="2000" kern="1200" dirty="0">
            <a:solidFill>
              <a:srgbClr val="003300"/>
            </a:solidFill>
          </a:endParaRPr>
        </a:p>
      </dsp:txBody>
      <dsp:txXfrm rot="10800000">
        <a:off x="0" y="881369"/>
        <a:ext cx="3833223" cy="576783"/>
      </dsp:txXfrm>
    </dsp:sp>
    <dsp:sp modelId="{F0F0E9EF-277C-47FF-A394-5450A0C5C191}">
      <dsp:nvSpPr>
        <dsp:cNvPr id="0" name=""/>
        <dsp:cNvSpPr/>
      </dsp:nvSpPr>
      <dsp:spPr>
        <a:xfrm rot="10800000">
          <a:off x="0" y="2354"/>
          <a:ext cx="3833223" cy="887673"/>
        </a:xfrm>
        <a:prstGeom prst="upArrowCallout">
          <a:avLst/>
        </a:prstGeom>
        <a:solidFill>
          <a:srgbClr val="85C27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solidFill>
                <a:srgbClr val="003300"/>
              </a:solidFill>
              <a:latin typeface="Times New Roman" panose="02020603050405020304" pitchFamily="18" charset="0"/>
            </a:rPr>
            <a:t>Составление проекта бюджета</a:t>
          </a:r>
          <a:endParaRPr lang="ru-RU" sz="2000" kern="1200" dirty="0">
            <a:solidFill>
              <a:srgbClr val="003300"/>
            </a:solidFill>
          </a:endParaRPr>
        </a:p>
      </dsp:txBody>
      <dsp:txXfrm rot="10800000">
        <a:off x="0" y="2354"/>
        <a:ext cx="3833223" cy="5767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61DE9-63CF-47BF-BB57-FE032012DA80}">
      <dsp:nvSpPr>
        <dsp:cNvPr id="0" name=""/>
        <dsp:cNvSpPr/>
      </dsp:nvSpPr>
      <dsp:spPr>
        <a:xfrm>
          <a:off x="2987806" y="0"/>
          <a:ext cx="2462993" cy="1603988"/>
        </a:xfrm>
        <a:prstGeom prst="trapezoid">
          <a:avLst>
            <a:gd name="adj" fmla="val 76777"/>
          </a:avLst>
        </a:prstGeom>
        <a:solidFill>
          <a:srgbClr val="85C27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</a:rPr>
            <a:t>2,2</a:t>
          </a:r>
          <a:r>
            <a:rPr lang="ru-RU" sz="1800" kern="1200" dirty="0">
              <a:solidFill>
                <a:srgbClr val="003300"/>
              </a:solidFill>
            </a:rPr>
            <a:t>%</a:t>
          </a:r>
          <a:r>
            <a:rPr lang="ru-RU" sz="2400" kern="1200" dirty="0">
              <a:solidFill>
                <a:srgbClr val="003300"/>
              </a:solidFill>
            </a:rPr>
            <a:t>  </a:t>
          </a:r>
          <a:r>
            <a:rPr lang="ru-RU" sz="2400" b="1" kern="1200" dirty="0">
              <a:solidFill>
                <a:srgbClr val="003300"/>
              </a:solidFill>
            </a:rPr>
            <a:t>Неналоговые</a:t>
          </a:r>
        </a:p>
      </dsp:txBody>
      <dsp:txXfrm>
        <a:off x="2987806" y="0"/>
        <a:ext cx="2462993" cy="1603988"/>
      </dsp:txXfrm>
    </dsp:sp>
    <dsp:sp modelId="{5C7A61AE-7841-49E5-B10E-B86E4A2EA223}">
      <dsp:nvSpPr>
        <dsp:cNvPr id="0" name=""/>
        <dsp:cNvSpPr/>
      </dsp:nvSpPr>
      <dsp:spPr>
        <a:xfrm>
          <a:off x="1856033" y="1603988"/>
          <a:ext cx="4726538" cy="1474100"/>
        </a:xfrm>
        <a:prstGeom prst="trapezoid">
          <a:avLst>
            <a:gd name="adj" fmla="val 76777"/>
          </a:avLst>
        </a:prstGeom>
        <a:solidFill>
          <a:srgbClr val="85C27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rgbClr val="003300"/>
              </a:solidFill>
            </a:rPr>
            <a:t>9,3%</a:t>
          </a:r>
          <a:r>
            <a:rPr lang="ru-RU" sz="4800" b="1" kern="1200" dirty="0">
              <a:solidFill>
                <a:srgbClr val="003300"/>
              </a:solidFill>
            </a:rPr>
            <a:t> Налоговые</a:t>
          </a:r>
        </a:p>
      </dsp:txBody>
      <dsp:txXfrm>
        <a:off x="2683177" y="1603988"/>
        <a:ext cx="3072250" cy="1474100"/>
      </dsp:txXfrm>
    </dsp:sp>
    <dsp:sp modelId="{52AE2C2B-BC83-4358-A3D4-B87C16588C44}">
      <dsp:nvSpPr>
        <dsp:cNvPr id="0" name=""/>
        <dsp:cNvSpPr/>
      </dsp:nvSpPr>
      <dsp:spPr>
        <a:xfrm>
          <a:off x="0" y="3078089"/>
          <a:ext cx="8438606" cy="2417429"/>
        </a:xfrm>
        <a:prstGeom prst="trapezoid">
          <a:avLst>
            <a:gd name="adj" fmla="val 76777"/>
          </a:avLst>
        </a:prstGeom>
        <a:solidFill>
          <a:srgbClr val="85C27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0" b="1" kern="1200" dirty="0">
              <a:solidFill>
                <a:srgbClr val="003300"/>
              </a:solidFill>
            </a:rPr>
            <a:t>88,5</a:t>
          </a:r>
          <a:r>
            <a:rPr lang="ru-RU" sz="4400" kern="1200" dirty="0">
              <a:solidFill>
                <a:srgbClr val="003300"/>
              </a:solidFill>
            </a:rPr>
            <a:t>%</a:t>
          </a:r>
          <a:r>
            <a:rPr lang="ru-RU" sz="6000" kern="1200" dirty="0">
              <a:solidFill>
                <a:srgbClr val="003300"/>
              </a:solidFill>
            </a:rPr>
            <a:t> </a:t>
          </a:r>
          <a:r>
            <a:rPr lang="ru-RU" sz="6000" b="1" kern="1200" dirty="0">
              <a:solidFill>
                <a:srgbClr val="003300"/>
              </a:solidFill>
            </a:rPr>
            <a:t>Безвозмездные</a:t>
          </a:r>
        </a:p>
      </dsp:txBody>
      <dsp:txXfrm>
        <a:off x="1476756" y="3078089"/>
        <a:ext cx="5485093" cy="24174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CA40F-033C-4953-ACD9-BBE5C3D91984}">
      <dsp:nvSpPr>
        <dsp:cNvPr id="0" name=""/>
        <dsp:cNvSpPr/>
      </dsp:nvSpPr>
      <dsp:spPr>
        <a:xfrm>
          <a:off x="2133519" y="2593297"/>
          <a:ext cx="1778945" cy="2711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9472" y="0"/>
              </a:lnTo>
              <a:lnTo>
                <a:pt x="889472" y="2711297"/>
              </a:lnTo>
              <a:lnTo>
                <a:pt x="1778945" y="2711297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0" kern="1200"/>
        </a:p>
      </dsp:txBody>
      <dsp:txXfrm>
        <a:off x="2941922" y="3867876"/>
        <a:ext cx="162140" cy="162140"/>
      </dsp:txXfrm>
    </dsp:sp>
    <dsp:sp modelId="{5806A476-4211-445B-8A47-D8C5368A5ABE}">
      <dsp:nvSpPr>
        <dsp:cNvPr id="0" name=""/>
        <dsp:cNvSpPr/>
      </dsp:nvSpPr>
      <dsp:spPr>
        <a:xfrm>
          <a:off x="2133519" y="2593297"/>
          <a:ext cx="1778945" cy="2076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9472" y="0"/>
              </a:lnTo>
              <a:lnTo>
                <a:pt x="889472" y="2076068"/>
              </a:lnTo>
              <a:lnTo>
                <a:pt x="1778945" y="2076068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0" kern="1200"/>
        </a:p>
      </dsp:txBody>
      <dsp:txXfrm>
        <a:off x="2954642" y="3562981"/>
        <a:ext cx="136699" cy="136699"/>
      </dsp:txXfrm>
    </dsp:sp>
    <dsp:sp modelId="{17F47BBA-64CC-41E6-998C-0FFF6D8C3543}">
      <dsp:nvSpPr>
        <dsp:cNvPr id="0" name=""/>
        <dsp:cNvSpPr/>
      </dsp:nvSpPr>
      <dsp:spPr>
        <a:xfrm>
          <a:off x="2133519" y="2593297"/>
          <a:ext cx="1778945" cy="1440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9472" y="0"/>
              </a:lnTo>
              <a:lnTo>
                <a:pt x="889472" y="1440839"/>
              </a:lnTo>
              <a:lnTo>
                <a:pt x="1778945" y="1440839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/>
        </a:p>
      </dsp:txBody>
      <dsp:txXfrm>
        <a:off x="2965761" y="3256485"/>
        <a:ext cx="114462" cy="114462"/>
      </dsp:txXfrm>
    </dsp:sp>
    <dsp:sp modelId="{BF3F896E-D6F8-4D51-924B-B8D943607CD9}">
      <dsp:nvSpPr>
        <dsp:cNvPr id="0" name=""/>
        <dsp:cNvSpPr/>
      </dsp:nvSpPr>
      <dsp:spPr>
        <a:xfrm>
          <a:off x="2133519" y="2593297"/>
          <a:ext cx="1778945" cy="805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9472" y="0"/>
              </a:lnTo>
              <a:lnTo>
                <a:pt x="889472" y="805609"/>
              </a:lnTo>
              <a:lnTo>
                <a:pt x="1778945" y="805609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0" kern="1200"/>
        </a:p>
      </dsp:txBody>
      <dsp:txXfrm>
        <a:off x="2974170" y="2947281"/>
        <a:ext cx="97642" cy="97642"/>
      </dsp:txXfrm>
    </dsp:sp>
    <dsp:sp modelId="{2D2C0CA8-CBA9-4CCE-B61F-34F0CCC23CFF}">
      <dsp:nvSpPr>
        <dsp:cNvPr id="0" name=""/>
        <dsp:cNvSpPr/>
      </dsp:nvSpPr>
      <dsp:spPr>
        <a:xfrm>
          <a:off x="2133519" y="2593297"/>
          <a:ext cx="1778945" cy="170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9472" y="0"/>
              </a:lnTo>
              <a:lnTo>
                <a:pt x="889472" y="170380"/>
              </a:lnTo>
              <a:lnTo>
                <a:pt x="1778945" y="170380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0" kern="1200"/>
        </a:p>
      </dsp:txBody>
      <dsp:txXfrm>
        <a:off x="2978315" y="2633810"/>
        <a:ext cx="89354" cy="89354"/>
      </dsp:txXfrm>
    </dsp:sp>
    <dsp:sp modelId="{C87F72D1-3614-49A7-80A4-39AF1B1581B6}">
      <dsp:nvSpPr>
        <dsp:cNvPr id="0" name=""/>
        <dsp:cNvSpPr/>
      </dsp:nvSpPr>
      <dsp:spPr>
        <a:xfrm>
          <a:off x="2133519" y="2128448"/>
          <a:ext cx="1778945" cy="464848"/>
        </a:xfrm>
        <a:custGeom>
          <a:avLst/>
          <a:gdLst/>
          <a:ahLst/>
          <a:cxnLst/>
          <a:rect l="0" t="0" r="0" b="0"/>
          <a:pathLst>
            <a:path>
              <a:moveTo>
                <a:pt x="0" y="464848"/>
              </a:moveTo>
              <a:lnTo>
                <a:pt x="889472" y="464848"/>
              </a:lnTo>
              <a:lnTo>
                <a:pt x="889472" y="0"/>
              </a:lnTo>
              <a:lnTo>
                <a:pt x="1778945" y="0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0" kern="1200"/>
        </a:p>
      </dsp:txBody>
      <dsp:txXfrm>
        <a:off x="2977025" y="2314906"/>
        <a:ext cx="91933" cy="91933"/>
      </dsp:txXfrm>
    </dsp:sp>
    <dsp:sp modelId="{397C156A-C0F1-4745-8B19-A67F97FAAAE8}">
      <dsp:nvSpPr>
        <dsp:cNvPr id="0" name=""/>
        <dsp:cNvSpPr/>
      </dsp:nvSpPr>
      <dsp:spPr>
        <a:xfrm>
          <a:off x="2133519" y="1493219"/>
          <a:ext cx="1778945" cy="1100077"/>
        </a:xfrm>
        <a:custGeom>
          <a:avLst/>
          <a:gdLst/>
          <a:ahLst/>
          <a:cxnLst/>
          <a:rect l="0" t="0" r="0" b="0"/>
          <a:pathLst>
            <a:path>
              <a:moveTo>
                <a:pt x="0" y="1100077"/>
              </a:moveTo>
              <a:lnTo>
                <a:pt x="889472" y="1100077"/>
              </a:lnTo>
              <a:lnTo>
                <a:pt x="889472" y="0"/>
              </a:lnTo>
              <a:lnTo>
                <a:pt x="1778945" y="0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b="0" kern="1200"/>
        </a:p>
      </dsp:txBody>
      <dsp:txXfrm>
        <a:off x="2970702" y="1990968"/>
        <a:ext cx="104580" cy="104580"/>
      </dsp:txXfrm>
    </dsp:sp>
    <dsp:sp modelId="{CFAE61E2-CF69-42DB-BE18-0636613AF537}">
      <dsp:nvSpPr>
        <dsp:cNvPr id="0" name=""/>
        <dsp:cNvSpPr/>
      </dsp:nvSpPr>
      <dsp:spPr>
        <a:xfrm>
          <a:off x="2133519" y="857990"/>
          <a:ext cx="1778945" cy="1735307"/>
        </a:xfrm>
        <a:custGeom>
          <a:avLst/>
          <a:gdLst/>
          <a:ahLst/>
          <a:cxnLst/>
          <a:rect l="0" t="0" r="0" b="0"/>
          <a:pathLst>
            <a:path>
              <a:moveTo>
                <a:pt x="0" y="1735307"/>
              </a:moveTo>
              <a:lnTo>
                <a:pt x="889472" y="1735307"/>
              </a:lnTo>
              <a:lnTo>
                <a:pt x="889472" y="0"/>
              </a:lnTo>
              <a:lnTo>
                <a:pt x="1778945" y="0"/>
              </a:lnTo>
            </a:path>
          </a:pathLst>
        </a:custGeom>
        <a:noFill/>
        <a:ln w="12700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0" kern="1200"/>
        </a:p>
      </dsp:txBody>
      <dsp:txXfrm>
        <a:off x="2960863" y="1663515"/>
        <a:ext cx="124257" cy="124257"/>
      </dsp:txXfrm>
    </dsp:sp>
    <dsp:sp modelId="{7422A6FE-9F90-497B-BF78-DFC7E73D474D}">
      <dsp:nvSpPr>
        <dsp:cNvPr id="0" name=""/>
        <dsp:cNvSpPr/>
      </dsp:nvSpPr>
      <dsp:spPr>
        <a:xfrm>
          <a:off x="2133519" y="274738"/>
          <a:ext cx="1778945" cy="2318559"/>
        </a:xfrm>
        <a:custGeom>
          <a:avLst/>
          <a:gdLst/>
          <a:ahLst/>
          <a:cxnLst/>
          <a:rect l="0" t="0" r="0" b="0"/>
          <a:pathLst>
            <a:path>
              <a:moveTo>
                <a:pt x="0" y="2318559"/>
              </a:moveTo>
              <a:lnTo>
                <a:pt x="889472" y="2318559"/>
              </a:lnTo>
              <a:lnTo>
                <a:pt x="889472" y="0"/>
              </a:lnTo>
              <a:lnTo>
                <a:pt x="1778945" y="0"/>
              </a:lnTo>
            </a:path>
          </a:pathLst>
        </a:custGeom>
        <a:noFill/>
        <a:ln w="9525" cap="flat" cmpd="sng" algn="ctr">
          <a:solidFill>
            <a:srgbClr val="00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/>
        </a:p>
      </dsp:txBody>
      <dsp:txXfrm>
        <a:off x="2949932" y="1360958"/>
        <a:ext cx="146119" cy="146119"/>
      </dsp:txXfrm>
    </dsp:sp>
    <dsp:sp modelId="{E79BEBD7-777A-42D1-9B97-4EAB9875E1C3}">
      <dsp:nvSpPr>
        <dsp:cNvPr id="0" name=""/>
        <dsp:cNvSpPr/>
      </dsp:nvSpPr>
      <dsp:spPr>
        <a:xfrm>
          <a:off x="0" y="1844371"/>
          <a:ext cx="2769186" cy="1497853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3300"/>
              </a:solidFill>
            </a:rPr>
            <a:t>Налоги граждан           и организаций </a:t>
          </a:r>
        </a:p>
      </dsp:txBody>
      <dsp:txXfrm>
        <a:off x="0" y="1844371"/>
        <a:ext cx="2769186" cy="1497853"/>
      </dsp:txXfrm>
    </dsp:sp>
    <dsp:sp modelId="{E6C3727F-6435-4FCF-A0FF-FADB5E08BE35}">
      <dsp:nvSpPr>
        <dsp:cNvPr id="0" name=""/>
        <dsp:cNvSpPr/>
      </dsp:nvSpPr>
      <dsp:spPr>
        <a:xfrm>
          <a:off x="3912465" y="0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НДФЛ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– налог на доходы физических лиц</a:t>
          </a:r>
        </a:p>
      </dsp:txBody>
      <dsp:txXfrm>
        <a:off x="3912465" y="0"/>
        <a:ext cx="4841864" cy="549476"/>
      </dsp:txXfrm>
    </dsp:sp>
    <dsp:sp modelId="{1368AEFB-22A0-46F0-9A3B-CCFDAA52A6C6}">
      <dsp:nvSpPr>
        <dsp:cNvPr id="0" name=""/>
        <dsp:cNvSpPr/>
      </dsp:nvSpPr>
      <dsp:spPr>
        <a:xfrm>
          <a:off x="3912465" y="583252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Акцизы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на автомобильный и прямогонный                        бензин, дизельное топливо, моторные масла</a:t>
          </a:r>
        </a:p>
      </dsp:txBody>
      <dsp:txXfrm>
        <a:off x="3912465" y="583252"/>
        <a:ext cx="4841864" cy="549476"/>
      </dsp:txXfrm>
    </dsp:sp>
    <dsp:sp modelId="{AAC210F8-0685-4575-A117-3BE5A4201F50}">
      <dsp:nvSpPr>
        <dsp:cNvPr id="0" name=""/>
        <dsp:cNvSpPr/>
      </dsp:nvSpPr>
      <dsp:spPr>
        <a:xfrm>
          <a:off x="3912465" y="1218481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УСН</a:t>
          </a:r>
          <a:r>
            <a:rPr lang="ru-RU" sz="1800" b="1" kern="1200" dirty="0">
              <a:solidFill>
                <a:srgbClr val="003300"/>
              </a:solidFill>
              <a:latin typeface="+mn-lt"/>
            </a:rPr>
            <a:t> 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- упрощенная система налогообложения</a:t>
          </a:r>
        </a:p>
      </dsp:txBody>
      <dsp:txXfrm>
        <a:off x="3912465" y="1218481"/>
        <a:ext cx="4841864" cy="549476"/>
      </dsp:txXfrm>
    </dsp:sp>
    <dsp:sp modelId="{CF81EEB9-0197-4C54-9DC6-3B3010F3ED25}">
      <dsp:nvSpPr>
        <dsp:cNvPr id="0" name=""/>
        <dsp:cNvSpPr/>
      </dsp:nvSpPr>
      <dsp:spPr>
        <a:xfrm>
          <a:off x="3912465" y="1853710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ЕНВД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– единый налог на вмененный доход</a:t>
          </a:r>
        </a:p>
      </dsp:txBody>
      <dsp:txXfrm>
        <a:off x="3912465" y="1853710"/>
        <a:ext cx="4841864" cy="549476"/>
      </dsp:txXfrm>
    </dsp:sp>
    <dsp:sp modelId="{2367D43A-C015-471C-839D-E8FEE0CC050B}">
      <dsp:nvSpPr>
        <dsp:cNvPr id="0" name=""/>
        <dsp:cNvSpPr/>
      </dsp:nvSpPr>
      <dsp:spPr>
        <a:xfrm>
          <a:off x="3912465" y="2488939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ЕСХН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– единый сельскохозяйственный налог</a:t>
          </a:r>
        </a:p>
      </dsp:txBody>
      <dsp:txXfrm>
        <a:off x="3912465" y="2488939"/>
        <a:ext cx="4841864" cy="549476"/>
      </dsp:txXfrm>
    </dsp:sp>
    <dsp:sp modelId="{150BFEBB-E71A-4CA8-9579-8C6519DE6E12}">
      <dsp:nvSpPr>
        <dsp:cNvPr id="0" name=""/>
        <dsp:cNvSpPr/>
      </dsp:nvSpPr>
      <dsp:spPr>
        <a:xfrm>
          <a:off x="3912465" y="3124169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ПСН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– патентная система налогообложения</a:t>
          </a:r>
        </a:p>
      </dsp:txBody>
      <dsp:txXfrm>
        <a:off x="3912465" y="3124169"/>
        <a:ext cx="4841864" cy="549476"/>
      </dsp:txXfrm>
    </dsp:sp>
    <dsp:sp modelId="{E0F18C05-C847-484A-9640-FB5EE5ADD33A}">
      <dsp:nvSpPr>
        <dsp:cNvPr id="0" name=""/>
        <dsp:cNvSpPr/>
      </dsp:nvSpPr>
      <dsp:spPr>
        <a:xfrm>
          <a:off x="3912465" y="3759398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НИФЛ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– налог на имущество физических       лиц</a:t>
          </a:r>
          <a:endParaRPr lang="ru-RU" sz="1800" kern="1200" dirty="0">
            <a:solidFill>
              <a:srgbClr val="FF0000"/>
            </a:solidFill>
            <a:latin typeface="+mn-lt"/>
          </a:endParaRPr>
        </a:p>
      </dsp:txBody>
      <dsp:txXfrm>
        <a:off x="3912465" y="3759398"/>
        <a:ext cx="4841864" cy="549476"/>
      </dsp:txXfrm>
    </dsp:sp>
    <dsp:sp modelId="{A00CC3D7-800F-42C6-AE99-0EFB8403C5FA}">
      <dsp:nvSpPr>
        <dsp:cNvPr id="0" name=""/>
        <dsp:cNvSpPr/>
      </dsp:nvSpPr>
      <dsp:spPr>
        <a:xfrm>
          <a:off x="3912465" y="4394627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Земельный</a:t>
          </a:r>
          <a:r>
            <a:rPr lang="ru-RU" sz="1800" kern="1200" dirty="0">
              <a:solidFill>
                <a:srgbClr val="003300"/>
              </a:solidFill>
              <a:latin typeface="+mn-lt"/>
            </a:rPr>
            <a:t> налог             </a:t>
          </a:r>
        </a:p>
      </dsp:txBody>
      <dsp:txXfrm>
        <a:off x="3912465" y="4394627"/>
        <a:ext cx="4841864" cy="549476"/>
      </dsp:txXfrm>
    </dsp:sp>
    <dsp:sp modelId="{1C267D7E-AFC5-48EF-935D-30E13A7A041F}">
      <dsp:nvSpPr>
        <dsp:cNvPr id="0" name=""/>
        <dsp:cNvSpPr/>
      </dsp:nvSpPr>
      <dsp:spPr>
        <a:xfrm>
          <a:off x="3912465" y="5029856"/>
          <a:ext cx="4841864" cy="549476"/>
        </a:xfrm>
        <a:prstGeom prst="rect">
          <a:avLst/>
        </a:prstGeom>
        <a:solidFill>
          <a:srgbClr val="85C2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18000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Государственная пошлина</a:t>
          </a:r>
        </a:p>
      </dsp:txBody>
      <dsp:txXfrm>
        <a:off x="3912465" y="5029856"/>
        <a:ext cx="4841864" cy="5494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8EA1C-AA0E-4ACA-A242-B9D1389E741A}">
      <dsp:nvSpPr>
        <dsp:cNvPr id="0" name=""/>
        <dsp:cNvSpPr/>
      </dsp:nvSpPr>
      <dsp:spPr>
        <a:xfrm>
          <a:off x="185690" y="397652"/>
          <a:ext cx="6763914" cy="688505"/>
        </a:xfrm>
        <a:prstGeom prst="rect">
          <a:avLst/>
        </a:prstGeom>
        <a:solidFill>
          <a:srgbClr val="85C2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243840" rIns="426720" bIns="24384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6000" b="1" kern="1200" dirty="0">
              <a:solidFill>
                <a:srgbClr val="003300"/>
              </a:solidFill>
              <a:latin typeface="Calibri" panose="020F0502020204030204" pitchFamily="34" charset="0"/>
            </a:rPr>
            <a:t>Неналоговые</a:t>
          </a:r>
          <a:r>
            <a:rPr lang="ru-RU" altLang="ru-RU" sz="2400" b="1" kern="1200" dirty="0">
              <a:solidFill>
                <a:srgbClr val="003300"/>
              </a:solidFill>
              <a:latin typeface="Calibri" panose="020F0502020204030204" pitchFamily="34" charset="0"/>
            </a:rPr>
            <a:t>  доходы</a:t>
          </a:r>
          <a:endParaRPr lang="ru-RU" sz="2400" kern="1200" dirty="0">
            <a:solidFill>
              <a:srgbClr val="003300"/>
            </a:solidFill>
            <a:latin typeface="+mn-lt"/>
          </a:endParaRPr>
        </a:p>
      </dsp:txBody>
      <dsp:txXfrm>
        <a:off x="185690" y="397652"/>
        <a:ext cx="6763914" cy="688505"/>
      </dsp:txXfrm>
    </dsp:sp>
    <dsp:sp modelId="{60380AF7-F888-4546-93C0-11E33E35D566}">
      <dsp:nvSpPr>
        <dsp:cNvPr id="0" name=""/>
        <dsp:cNvSpPr/>
      </dsp:nvSpPr>
      <dsp:spPr>
        <a:xfrm>
          <a:off x="0" y="1198893"/>
          <a:ext cx="6897519" cy="4371412"/>
        </a:xfrm>
        <a:prstGeom prst="rect">
          <a:avLst/>
        </a:prstGeom>
        <a:solidFill>
          <a:srgbClr val="85C27F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720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3300"/>
              </a:solidFill>
              <a:latin typeface="+mn-lt"/>
            </a:rPr>
            <a:t>Доходы </a:t>
          </a:r>
          <a:r>
            <a:rPr lang="ru-RU" sz="2400" b="1" kern="1200" dirty="0">
              <a:solidFill>
                <a:srgbClr val="003300"/>
              </a:solidFill>
              <a:latin typeface="+mn-lt"/>
            </a:rPr>
            <a:t>от</a:t>
          </a:r>
          <a:r>
            <a:rPr lang="ru-RU" sz="2400" kern="1200" dirty="0">
              <a:solidFill>
                <a:srgbClr val="003300"/>
              </a:solidFill>
              <a:latin typeface="+mn-lt"/>
            </a:rPr>
            <a:t> </a:t>
          </a:r>
          <a:r>
            <a:rPr lang="ru-RU" sz="2400" b="1" kern="1200" dirty="0">
              <a:solidFill>
                <a:srgbClr val="003300"/>
              </a:solidFill>
              <a:latin typeface="+mn-lt"/>
            </a:rPr>
            <a:t>использования  имущества</a:t>
          </a:r>
          <a:r>
            <a:rPr lang="ru-RU" sz="2400" kern="1200" dirty="0">
              <a:solidFill>
                <a:srgbClr val="003300"/>
              </a:solidFill>
              <a:latin typeface="+mn-lt"/>
            </a:rPr>
            <a:t>, находящегося в государственной и муниципальной собственности</a:t>
          </a:r>
        </a:p>
        <a:p>
          <a:pPr marL="720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3300"/>
              </a:solidFill>
              <a:latin typeface="+mn-lt"/>
            </a:rPr>
            <a:t>Платежи при пользовании </a:t>
          </a:r>
          <a:r>
            <a:rPr lang="ru-RU" sz="2400" b="1" kern="1200" dirty="0">
              <a:solidFill>
                <a:srgbClr val="003300"/>
              </a:solidFill>
              <a:latin typeface="+mn-lt"/>
            </a:rPr>
            <a:t>природными ресурсами</a:t>
          </a:r>
        </a:p>
        <a:p>
          <a:pPr marL="720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3300"/>
              </a:solidFill>
              <a:latin typeface="+mn-lt"/>
            </a:rPr>
            <a:t>Доходы от </a:t>
          </a:r>
          <a:r>
            <a:rPr lang="ru-RU" sz="2400" b="1" kern="1200" dirty="0">
              <a:solidFill>
                <a:srgbClr val="003300"/>
              </a:solidFill>
              <a:latin typeface="+mn-lt"/>
            </a:rPr>
            <a:t>оказания платных услуг </a:t>
          </a:r>
          <a:r>
            <a:rPr lang="ru-RU" sz="2400" kern="1200" dirty="0">
              <a:solidFill>
                <a:srgbClr val="003300"/>
              </a:solidFill>
              <a:latin typeface="+mn-lt"/>
            </a:rPr>
            <a:t>(работ) и компенсации затрат государства</a:t>
          </a:r>
        </a:p>
        <a:p>
          <a:pPr marL="720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3300"/>
              </a:solidFill>
              <a:latin typeface="+mn-lt"/>
            </a:rPr>
            <a:t>Доходы от </a:t>
          </a:r>
          <a:r>
            <a:rPr lang="ru-RU" sz="2400" b="1" kern="1200" dirty="0">
              <a:solidFill>
                <a:srgbClr val="003300"/>
              </a:solidFill>
              <a:latin typeface="+mn-lt"/>
            </a:rPr>
            <a:t>продажи </a:t>
          </a:r>
          <a:r>
            <a:rPr lang="ru-RU" sz="2400" kern="1200" dirty="0">
              <a:solidFill>
                <a:srgbClr val="003300"/>
              </a:solidFill>
              <a:latin typeface="+mn-lt"/>
            </a:rPr>
            <a:t>материальных и нематериальных активов</a:t>
          </a:r>
        </a:p>
        <a:p>
          <a:pPr marL="720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rgbClr val="003300"/>
              </a:solidFill>
              <a:latin typeface="+mn-lt"/>
            </a:rPr>
            <a:t>Штрафы</a:t>
          </a:r>
          <a:r>
            <a:rPr lang="ru-RU" sz="2400" kern="1200" dirty="0">
              <a:solidFill>
                <a:srgbClr val="003300"/>
              </a:solidFill>
              <a:latin typeface="+mn-lt"/>
            </a:rPr>
            <a:t>, санкции, возмещение ущерба</a:t>
          </a:r>
        </a:p>
        <a:p>
          <a:pPr marL="7200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solidFill>
                <a:srgbClr val="003300"/>
              </a:solidFill>
              <a:latin typeface="+mn-lt"/>
            </a:rPr>
            <a:t>Прочие неналоговые доходы</a:t>
          </a:r>
        </a:p>
      </dsp:txBody>
      <dsp:txXfrm>
        <a:off x="0" y="1198893"/>
        <a:ext cx="6897519" cy="43714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8EA1C-AA0E-4ACA-A242-B9D1389E741A}">
      <dsp:nvSpPr>
        <dsp:cNvPr id="0" name=""/>
        <dsp:cNvSpPr/>
      </dsp:nvSpPr>
      <dsp:spPr>
        <a:xfrm>
          <a:off x="125939" y="326879"/>
          <a:ext cx="6375835" cy="1477011"/>
        </a:xfrm>
        <a:prstGeom prst="rect">
          <a:avLst/>
        </a:prstGeom>
        <a:solidFill>
          <a:srgbClr val="85C2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243840" rIns="426720" bIns="24384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6000" b="1" kern="1200" dirty="0">
              <a:solidFill>
                <a:srgbClr val="003300"/>
              </a:solidFill>
              <a:latin typeface="Calibri" panose="020F0502020204030204" pitchFamily="34" charset="0"/>
            </a:rPr>
            <a:t>Безвозмездные </a:t>
          </a:r>
          <a:r>
            <a:rPr lang="ru-RU" altLang="ru-RU" sz="3200" b="1" kern="1200" dirty="0">
              <a:solidFill>
                <a:srgbClr val="003300"/>
              </a:solidFill>
              <a:latin typeface="Calibri" panose="020F0502020204030204" pitchFamily="34" charset="0"/>
            </a:rPr>
            <a:t>доходы</a:t>
          </a:r>
          <a:endParaRPr lang="ru-RU" sz="3200" kern="1200" dirty="0">
            <a:solidFill>
              <a:srgbClr val="003300"/>
            </a:solidFill>
            <a:latin typeface="+mn-lt"/>
          </a:endParaRPr>
        </a:p>
      </dsp:txBody>
      <dsp:txXfrm>
        <a:off x="125939" y="326879"/>
        <a:ext cx="6375835" cy="1477011"/>
      </dsp:txXfrm>
    </dsp:sp>
    <dsp:sp modelId="{60380AF7-F888-4546-93C0-11E33E35D566}">
      <dsp:nvSpPr>
        <dsp:cNvPr id="0" name=""/>
        <dsp:cNvSpPr/>
      </dsp:nvSpPr>
      <dsp:spPr>
        <a:xfrm>
          <a:off x="0" y="2077915"/>
          <a:ext cx="6501775" cy="2898720"/>
        </a:xfrm>
        <a:prstGeom prst="rect">
          <a:avLst/>
        </a:prstGeom>
        <a:solidFill>
          <a:srgbClr val="85C27F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72000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>
              <a:solidFill>
                <a:srgbClr val="003300"/>
              </a:solidFill>
              <a:latin typeface="+mn-lt"/>
            </a:rPr>
            <a:t>Дотации</a:t>
          </a:r>
        </a:p>
        <a:p>
          <a:pPr marL="72000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>
              <a:solidFill>
                <a:srgbClr val="003300"/>
              </a:solidFill>
              <a:latin typeface="+mn-lt"/>
            </a:rPr>
            <a:t>Субсидии</a:t>
          </a:r>
          <a:endParaRPr lang="ru-RU" sz="3200" b="1" kern="1200" dirty="0">
            <a:solidFill>
              <a:srgbClr val="003300"/>
            </a:solidFill>
            <a:latin typeface="+mn-lt"/>
          </a:endParaRPr>
        </a:p>
        <a:p>
          <a:pPr marL="72000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>
              <a:solidFill>
                <a:srgbClr val="003300"/>
              </a:solidFill>
              <a:latin typeface="+mn-lt"/>
            </a:rPr>
            <a:t>Субвенции</a:t>
          </a:r>
        </a:p>
        <a:p>
          <a:pPr marL="72000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>
              <a:solidFill>
                <a:srgbClr val="003300"/>
              </a:solidFill>
              <a:latin typeface="+mn-lt"/>
            </a:rPr>
            <a:t>Иные межбюджетные трансферты</a:t>
          </a:r>
        </a:p>
      </dsp:txBody>
      <dsp:txXfrm>
        <a:off x="0" y="2077915"/>
        <a:ext cx="6501775" cy="2898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0.41471</cdr:x>
      <cdr:y>0.49829</cdr:y>
    </cdr:from>
    <cdr:to>
      <cdr:x>0.42062</cdr:x>
      <cdr:y>0.5044</cdr:y>
    </cdr:to>
    <cdr:sp macro="" textlink="">
      <cdr:nvSpPr>
        <cdr:cNvPr id="29697" name="Text 1">
          <a:extLst xmlns:a="http://schemas.openxmlformats.org/drawingml/2006/main">
            <a:ext uri="{FF2B5EF4-FFF2-40B4-BE49-F238E27FC236}">
              <a16:creationId xmlns:a16="http://schemas.microsoft.com/office/drawing/2014/main" id="{FB7C82E4-0CB1-489A-BE36-C4B6743A6B1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31443" y="2105745"/>
          <a:ext cx="40348" cy="2577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E71831-989B-4AF9-935F-E5A0A202F286}" type="datetimeFigureOut">
              <a:rPr lang="ru-RU"/>
              <a:pPr>
                <a:defRPr/>
              </a:pPr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3A1722-3E84-46FF-A71E-F843FF3F5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9B6A6-1831-4E11-8899-7A7943F977F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A640A3-E2E6-4A80-8F55-5E21D9ED68BB}" type="slidenum">
              <a:rPr lang="ru-RU" altLang="ru-RU" sz="1200"/>
              <a:pPr algn="r"/>
              <a:t>35</a:t>
            </a:fld>
            <a:endParaRPr lang="ru-RU" altLang="ru-RU" sz="1200"/>
          </a:p>
        </p:txBody>
      </p:sp>
      <p:sp>
        <p:nvSpPr>
          <p:cNvPr id="3379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86A387-5415-4C3E-8FC8-F860D83932CA}" type="slidenum">
              <a:rPr lang="ru-RU" altLang="ru-RU" sz="1200"/>
              <a:pPr algn="r"/>
              <a:t>42</a:t>
            </a:fld>
            <a:endParaRPr lang="ru-RU" altLang="ru-RU" sz="1200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2E9CC1-CD2C-4804-AAF3-247ECBCB25AF}" type="slidenum">
              <a:rPr lang="ru-RU" altLang="ru-RU" sz="1200"/>
              <a:pPr algn="r"/>
              <a:t>44</a:t>
            </a:fld>
            <a:endParaRPr lang="ru-RU" altLang="ru-RU" sz="1200"/>
          </a:p>
        </p:txBody>
      </p:sp>
      <p:sp>
        <p:nvSpPr>
          <p:cNvPr id="7065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BFB9B3-9018-4D0C-8F70-3AFECB4AB54A}" type="slidenum">
              <a:rPr lang="ru-RU" altLang="ru-RU" sz="1200"/>
              <a:pPr algn="r"/>
              <a:t>45</a:t>
            </a:fld>
            <a:endParaRPr lang="ru-RU" altLang="ru-RU" sz="1200"/>
          </a:p>
        </p:txBody>
      </p:sp>
      <p:sp>
        <p:nvSpPr>
          <p:cNvPr id="7270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5272AB-EB96-4BEC-A9E6-9FD9CBCD60E1}" type="slidenum">
              <a:rPr lang="ru-RU" altLang="ru-RU" sz="1200"/>
              <a:pPr algn="r"/>
              <a:t>47</a:t>
            </a:fld>
            <a:endParaRPr lang="ru-RU" altLang="ru-RU" sz="1200"/>
          </a:p>
        </p:txBody>
      </p:sp>
      <p:sp>
        <p:nvSpPr>
          <p:cNvPr id="7577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ABD0A33-11E7-4B0B-8D8A-2EC9E56C044F}" type="slidenum">
              <a:rPr lang="ru-RU" altLang="ru-RU" sz="1200"/>
              <a:pPr algn="r"/>
              <a:t>48</a:t>
            </a:fld>
            <a:endParaRPr lang="ru-RU" altLang="ru-RU" sz="1200"/>
          </a:p>
        </p:txBody>
      </p:sp>
      <p:sp>
        <p:nvSpPr>
          <p:cNvPr id="7782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C19CDA-26E7-45C9-9F31-E335E6C71686}" type="slidenum">
              <a:rPr lang="ru-RU" altLang="ru-RU" sz="1200"/>
              <a:pPr algn="r"/>
              <a:t>49</a:t>
            </a:fld>
            <a:endParaRPr lang="ru-RU" altLang="ru-RU" sz="1200"/>
          </a:p>
        </p:txBody>
      </p:sp>
      <p:sp>
        <p:nvSpPr>
          <p:cNvPr id="7987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6A2404-BEA9-4D51-824A-6F55A2AA2CE6}" type="slidenum">
              <a:rPr lang="ru-RU" altLang="ru-RU" sz="1200"/>
              <a:pPr algn="r"/>
              <a:t>50</a:t>
            </a:fld>
            <a:endParaRPr lang="ru-RU" altLang="ru-RU" sz="1200"/>
          </a:p>
        </p:txBody>
      </p:sp>
      <p:sp>
        <p:nvSpPr>
          <p:cNvPr id="8192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mailto:ziransk@findep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2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/>
          </p:cNvPr>
          <p:cNvSpPr/>
          <p:nvPr/>
        </p:nvSpPr>
        <p:spPr>
          <a:xfrm>
            <a:off x="0" y="2527300"/>
            <a:ext cx="12192000" cy="1957388"/>
          </a:xfrm>
          <a:prstGeom prst="rect">
            <a:avLst/>
          </a:prstGeom>
          <a:solidFill>
            <a:srgbClr val="A7EACB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990725" y="2847975"/>
            <a:ext cx="82089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БЮДЖЕТ ДЛЯ ГРАЖДАН</a:t>
            </a:r>
          </a:p>
          <a:p>
            <a:pPr algn="ctr"/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Результаты 2021</a:t>
            </a:r>
            <a:endParaRPr lang="en-US" altLang="ru-RU" sz="3600" b="1" dirty="0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08525" y="460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5513388" y="5621338"/>
            <a:ext cx="116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400">
                <a:latin typeface="Calibri" pitchFamily="34" charset="0"/>
              </a:rPr>
              <a:t>с. Зырянское</a:t>
            </a:r>
          </a:p>
          <a:p>
            <a:pPr algn="ctr"/>
            <a:r>
              <a:rPr lang="ru-RU" altLang="ru-RU" sz="1400">
                <a:latin typeface="Calibri" pitchFamily="34" charset="0"/>
              </a:rPr>
              <a:t>Май 2022</a:t>
            </a:r>
          </a:p>
        </p:txBody>
      </p:sp>
      <p:pic>
        <p:nvPicPr>
          <p:cNvPr id="3" name="Рисунок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825" y="557213"/>
            <a:ext cx="1784350" cy="19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/>
          </p:cNvPr>
          <p:cNvSpPr/>
          <p:nvPr/>
        </p:nvSpPr>
        <p:spPr>
          <a:xfrm>
            <a:off x="-3502025" y="3121025"/>
            <a:ext cx="1303337" cy="1270000"/>
          </a:xfrm>
          <a:prstGeom prst="rect">
            <a:avLst/>
          </a:prstGeom>
          <a:solidFill>
            <a:srgbClr val="0033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>
            <a:extLst/>
          </p:cNvPr>
          <p:cNvSpPr/>
          <p:nvPr/>
        </p:nvSpPr>
        <p:spPr>
          <a:xfrm>
            <a:off x="-3482975" y="4654550"/>
            <a:ext cx="1303337" cy="1270000"/>
          </a:xfrm>
          <a:prstGeom prst="rect">
            <a:avLst/>
          </a:prstGeom>
          <a:solidFill>
            <a:srgbClr val="85C27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31" name="TextBox 13"/>
          <p:cNvSpPr txBox="1">
            <a:spLocks noChangeArrowheads="1"/>
          </p:cNvSpPr>
          <p:nvPr/>
        </p:nvSpPr>
        <p:spPr bwMode="auto">
          <a:xfrm>
            <a:off x="1323975" y="4779963"/>
            <a:ext cx="9544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>
                <a:latin typeface="Calibri" pitchFamily="34" charset="0"/>
              </a:rPr>
              <a:t>на основе Решения Думы Зырянского района от 28.04.2022 №27 </a:t>
            </a:r>
          </a:p>
          <a:p>
            <a:pPr algn="ctr"/>
            <a:r>
              <a:rPr lang="ru-RU" altLang="ru-RU" sz="1600">
                <a:latin typeface="Calibri" pitchFamily="34" charset="0"/>
                <a:ea typeface="Microsoft YaHei" pitchFamily="34" charset="-122"/>
              </a:rPr>
              <a:t>«</a:t>
            </a:r>
            <a:r>
              <a:rPr lang="ru-RU" altLang="zh-CN" sz="1600">
                <a:latin typeface="Calibri" pitchFamily="34" charset="0"/>
                <a:cs typeface="等线"/>
              </a:rPr>
              <a:t>Об исполнении местного бюджета Зырянского района за 2021 год</a:t>
            </a:r>
            <a:r>
              <a:rPr lang="ru-RU" altLang="zh-CN" sz="1600">
                <a:latin typeface="Calibri" pitchFamily="34" charset="0"/>
                <a:ea typeface="Microsoft YaHei" pitchFamily="34" charset="-122"/>
              </a:rPr>
              <a:t>»</a:t>
            </a:r>
            <a:endParaRPr lang="ru-RU" altLang="zh-CN" sz="1600">
              <a:latin typeface="Calibri" pitchFamily="34" charset="0"/>
              <a:cs typeface="等线"/>
            </a:endParaRPr>
          </a:p>
        </p:txBody>
      </p:sp>
      <p:sp>
        <p:nvSpPr>
          <p:cNvPr id="7" name="Прямоугольник 6">
            <a:extLst/>
          </p:cNvPr>
          <p:cNvSpPr/>
          <p:nvPr/>
        </p:nvSpPr>
        <p:spPr>
          <a:xfrm>
            <a:off x="442913" y="431800"/>
            <a:ext cx="11337925" cy="6097588"/>
          </a:xfrm>
          <a:prstGeom prst="rect">
            <a:avLst/>
          </a:prstGeom>
          <a:noFill/>
          <a:ln w="19050">
            <a:solidFill>
              <a:srgbClr val="A77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5" name="Схема 4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603098607"/>
              </p:ext>
            </p:extLst>
          </p:nvPr>
        </p:nvGraphicFramePr>
        <p:xfrm>
          <a:off x="751754" y="391281"/>
          <a:ext cx="10697295" cy="607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7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81975" y="2286000"/>
            <a:ext cx="3258271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71450" y="109538"/>
            <a:ext cx="11930063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144588" y="560388"/>
            <a:ext cx="61944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Бюджетный </a:t>
            </a:r>
            <a:r>
              <a:rPr lang="ru-RU" altLang="ru-RU" sz="4000" b="1" dirty="0">
                <a:solidFill>
                  <a:srgbClr val="003300"/>
                </a:solidFill>
                <a:latin typeface="Calibri" pitchFamily="34" charset="0"/>
              </a:rPr>
              <a:t>процесс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ежегодное формирование и исполнение бюджета </a:t>
            </a:r>
            <a:endParaRPr lang="en-US" altLang="ru-R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graphicFrame>
        <p:nvGraphicFramePr>
          <p:cNvPr id="5" name="Схема 4">
            <a:extLst/>
          </p:cNvPr>
          <p:cNvGraphicFramePr/>
          <p:nvPr/>
        </p:nvGraphicFramePr>
        <p:xfrm>
          <a:off x="7338802" y="940524"/>
          <a:ext cx="3833223" cy="49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/>
          </p:cNvPr>
          <p:cNvSpPr/>
          <p:nvPr/>
        </p:nvSpPr>
        <p:spPr>
          <a:xfrm>
            <a:off x="1725613" y="2425700"/>
            <a:ext cx="3305175" cy="2006600"/>
          </a:xfrm>
          <a:prstGeom prst="rect">
            <a:avLst/>
          </a:prstGeom>
          <a:solidFill>
            <a:srgbClr val="85C2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3300"/>
                </a:solidFill>
              </a:rPr>
              <a:t>Этапы</a:t>
            </a:r>
            <a:r>
              <a:rPr lang="ru-RU" sz="4000" dirty="0">
                <a:solidFill>
                  <a:srgbClr val="003300"/>
                </a:solidFill>
              </a:rPr>
              <a:t> бюджетного процесса</a:t>
            </a:r>
          </a:p>
        </p:txBody>
      </p:sp>
      <p:sp>
        <p:nvSpPr>
          <p:cNvPr id="7" name="Стрелка: вправо 6">
            <a:extLst/>
          </p:cNvPr>
          <p:cNvSpPr/>
          <p:nvPr/>
        </p:nvSpPr>
        <p:spPr>
          <a:xfrm>
            <a:off x="5822950" y="3148013"/>
            <a:ext cx="627063" cy="561975"/>
          </a:xfrm>
          <a:prstGeom prst="rightArrow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4" name="Рисунок 11"/>
          <p:cNvPicPr>
            <a:picLocks noChangeAspect="1"/>
          </p:cNvPicPr>
          <p:nvPr/>
        </p:nvPicPr>
        <p:blipFill>
          <a:blip r:embed="rId7"/>
          <a:srcRect l="32034" t="27196" r="28857" b="42091"/>
          <a:stretch>
            <a:fillRect/>
          </a:stretch>
        </p:blipFill>
        <p:spPr bwMode="auto">
          <a:xfrm>
            <a:off x="1725612" y="4573588"/>
            <a:ext cx="3305176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/>
          </p:cNvPr>
          <p:cNvSpPr/>
          <p:nvPr/>
        </p:nvSpPr>
        <p:spPr>
          <a:xfrm>
            <a:off x="171450" y="134938"/>
            <a:ext cx="11930063" cy="6469062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dirty="0">
                <a:solidFill>
                  <a:srgbClr val="000000"/>
                </a:solidFill>
                <a:cs typeface="Calibri" panose="020F0502020204030204" pitchFamily="34" charset="0"/>
              </a:rPr>
              <a:t>..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144588" y="560388"/>
            <a:ext cx="74041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Правовые акты</a:t>
            </a:r>
            <a:endParaRPr lang="en-US" altLang="ru-R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2355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1712913"/>
            <a:ext cx="1752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1262" y="2094706"/>
            <a:ext cx="1627187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62666" y="2094706"/>
            <a:ext cx="164623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9684" y="1928019"/>
            <a:ext cx="1757362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71450" y="134938"/>
            <a:ext cx="11930063" cy="6469062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146175" y="663575"/>
            <a:ext cx="54356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Участие граждан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в бюджетном процессе</a:t>
            </a:r>
            <a:endParaRPr lang="en-US" altLang="ru-R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5" name="Стрелка: вправо 4">
            <a:extLst/>
          </p:cNvPr>
          <p:cNvSpPr/>
          <p:nvPr/>
        </p:nvSpPr>
        <p:spPr>
          <a:xfrm>
            <a:off x="1189038" y="1349375"/>
            <a:ext cx="7256462" cy="3097213"/>
          </a:xfrm>
          <a:prstGeom prst="rightArrow">
            <a:avLst/>
          </a:prstGeom>
          <a:solidFill>
            <a:srgbClr val="85C2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3300"/>
                </a:solidFill>
                <a:cs typeface="Arial" panose="020B0604020202020204" pitchFamily="34" charset="0"/>
              </a:rPr>
              <a:t>Как налогоплательщики помогают </a:t>
            </a: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формировать доходную часть бюджета </a:t>
            </a:r>
            <a:endParaRPr lang="en-US" sz="2000" dirty="0">
              <a:solidFill>
                <a:srgbClr val="003300"/>
              </a:solidFill>
              <a:cs typeface="Arial" panose="020B0604020202020204" pitchFamily="34" charset="0"/>
            </a:endParaRPr>
          </a:p>
          <a:p>
            <a:pPr marL="18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уплата налогов</a:t>
            </a:r>
            <a:endParaRPr lang="en-US" sz="2000" dirty="0">
              <a:solidFill>
                <a:srgbClr val="003300"/>
              </a:solidFill>
              <a:cs typeface="Arial" panose="020B0604020202020204" pitchFamily="34" charset="0"/>
            </a:endParaRPr>
          </a:p>
          <a:p>
            <a:pPr marL="18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участие в публичных слушаниях по проекту бюджета,</a:t>
            </a:r>
            <a:endParaRPr lang="en-US" sz="2000" dirty="0">
              <a:solidFill>
                <a:srgbClr val="003300"/>
              </a:solidFill>
              <a:cs typeface="Arial" panose="020B0604020202020204" pitchFamily="34" charset="0"/>
            </a:endParaRPr>
          </a:p>
          <a:p>
            <a:pPr marL="18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по исполнению бюджета</a:t>
            </a:r>
          </a:p>
        </p:txBody>
      </p:sp>
      <p:sp>
        <p:nvSpPr>
          <p:cNvPr id="6" name="Стрелка: влево 5">
            <a:extLst/>
          </p:cNvPr>
          <p:cNvSpPr/>
          <p:nvPr/>
        </p:nvSpPr>
        <p:spPr>
          <a:xfrm>
            <a:off x="4916488" y="3937000"/>
            <a:ext cx="6296025" cy="2517775"/>
          </a:xfrm>
          <a:prstGeom prst="leftArrow">
            <a:avLst/>
          </a:prstGeom>
          <a:solidFill>
            <a:srgbClr val="85C2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3300"/>
                </a:solidFill>
                <a:cs typeface="Arial" panose="020B0604020202020204" pitchFamily="34" charset="0"/>
              </a:rPr>
              <a:t>Как потребители получают</a:t>
            </a: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 социальные гарантии – </a:t>
            </a:r>
          </a:p>
          <a:p>
            <a:pPr marL="54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образование, ЖКХ, культура, </a:t>
            </a:r>
          </a:p>
          <a:p>
            <a:pPr marL="54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3300"/>
                </a:solidFill>
                <a:cs typeface="Arial" panose="020B0604020202020204" pitchFamily="34" charset="0"/>
              </a:rPr>
              <a:t>социальное обеспечение и прочее)</a:t>
            </a:r>
          </a:p>
        </p:txBody>
      </p:sp>
      <p:pic>
        <p:nvPicPr>
          <p:cNvPr id="24581" name="Рисунок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513" y="3979863"/>
            <a:ext cx="350996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577850"/>
            <a:ext cx="63817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>
            <a:extLst/>
          </p:cNvPr>
          <p:cNvSpPr/>
          <p:nvPr/>
        </p:nvSpPr>
        <p:spPr>
          <a:xfrm>
            <a:off x="9448800" y="1481138"/>
            <a:ext cx="1214438" cy="490537"/>
          </a:xfrm>
          <a:prstGeom prst="rect">
            <a:avLst/>
          </a:prstGeom>
          <a:solidFill>
            <a:srgbClr val="85C2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3300"/>
                </a:solidFill>
              </a:rPr>
              <a:t>БЮДЖЕТ</a:t>
            </a:r>
          </a:p>
        </p:txBody>
      </p:sp>
      <p:pic>
        <p:nvPicPr>
          <p:cNvPr id="24584" name="Рисунок 21" descr="Контрольный список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28188" y="2020888"/>
            <a:ext cx="8556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50913" y="930275"/>
            <a:ext cx="39941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6600" b="1" dirty="0">
                <a:solidFill>
                  <a:srgbClr val="003300"/>
                </a:solidFill>
                <a:latin typeface="Calibri" pitchFamily="34" charset="0"/>
              </a:rPr>
              <a:t>Доходы</a:t>
            </a:r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altLang="ru-RU" sz="3200" b="1" dirty="0">
                <a:solidFill>
                  <a:srgbClr val="003300"/>
                </a:solidFill>
                <a:latin typeface="Calibri" pitchFamily="34" charset="0"/>
              </a:rPr>
              <a:t>бюджета</a:t>
            </a:r>
            <a:endParaRPr lang="en-US" altLang="ru-RU" sz="3200" b="1" dirty="0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8847138" y="2143125"/>
            <a:ext cx="21494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zh-CN" sz="24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altLang="ru-RU" i="1">
              <a:latin typeface="Calibri" pitchFamily="34" charset="0"/>
              <a:ea typeface="等线"/>
              <a:cs typeface="Calibri" pitchFamily="34" charset="0"/>
            </a:endParaRPr>
          </a:p>
        </p:txBody>
      </p:sp>
      <p:sp>
        <p:nvSpPr>
          <p:cNvPr id="15" name="Овал 14">
            <a:extLst/>
          </p:cNvPr>
          <p:cNvSpPr/>
          <p:nvPr/>
        </p:nvSpPr>
        <p:spPr>
          <a:xfrm>
            <a:off x="9013825" y="1793875"/>
            <a:ext cx="1522413" cy="419100"/>
          </a:xfrm>
          <a:prstGeom prst="ellipse">
            <a:avLst/>
          </a:prstGeom>
          <a:solidFill>
            <a:srgbClr val="A77E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3300"/>
                </a:solidFill>
              </a:rPr>
              <a:t>Доходы</a:t>
            </a:r>
          </a:p>
        </p:txBody>
      </p:sp>
      <p:graphicFrame>
        <p:nvGraphicFramePr>
          <p:cNvPr id="16" name="Схема 15">
            <a:extLst/>
          </p:cNvPr>
          <p:cNvGraphicFramePr/>
          <p:nvPr/>
        </p:nvGraphicFramePr>
        <p:xfrm>
          <a:off x="2164917" y="694048"/>
          <a:ext cx="8438606" cy="549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>
            <a:extLst/>
          </p:cNvPr>
          <p:cNvSpPr/>
          <p:nvPr/>
        </p:nvSpPr>
        <p:spPr>
          <a:xfrm>
            <a:off x="317500" y="-1352550"/>
            <a:ext cx="1303338" cy="1270000"/>
          </a:xfrm>
          <a:prstGeom prst="rect">
            <a:avLst/>
          </a:prstGeom>
          <a:solidFill>
            <a:srgbClr val="85C27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7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7263" y="638175"/>
            <a:ext cx="26892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15963" y="458788"/>
            <a:ext cx="40227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Налоговые  </a:t>
            </a:r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доходы</a:t>
            </a:r>
            <a:endParaRPr lang="en-US" altLang="ru-RU" sz="36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2662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825" y="4267200"/>
            <a:ext cx="20129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>
            <a:extLst/>
          </p:cNvPr>
          <p:cNvGraphicFramePr/>
          <p:nvPr/>
        </p:nvGraphicFramePr>
        <p:xfrm>
          <a:off x="2359311" y="564452"/>
          <a:ext cx="10189028" cy="564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9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179513" y="2524125"/>
            <a:ext cx="8239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27650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9513" y="2524125"/>
            <a:ext cx="8239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3262313"/>
            <a:ext cx="18891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>
            <a:extLst/>
          </p:cNvPr>
          <p:cNvGraphicFramePr/>
          <p:nvPr/>
        </p:nvGraphicFramePr>
        <p:xfrm>
          <a:off x="4433712" y="676466"/>
          <a:ext cx="7033763" cy="572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653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22388" y="1074738"/>
            <a:ext cx="191135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28674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9513" y="2524125"/>
            <a:ext cx="8239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25" y="3138488"/>
            <a:ext cx="188753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>
            <a:extLst/>
          </p:cNvPr>
          <p:cNvGraphicFramePr/>
          <p:nvPr/>
        </p:nvGraphicFramePr>
        <p:xfrm>
          <a:off x="4965700" y="676466"/>
          <a:ext cx="6501775" cy="54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8677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92263" y="1074738"/>
            <a:ext cx="191135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241" name="Rectangle 2"/>
          <p:cNvSpPr>
            <a:spLocks noChangeArrowheads="1"/>
          </p:cNvSpPr>
          <p:nvPr/>
        </p:nvSpPr>
        <p:spPr bwMode="auto">
          <a:xfrm>
            <a:off x="3143250" y="668338"/>
            <a:ext cx="73945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Основные параметры </a:t>
            </a:r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бюджета, </a:t>
            </a:r>
            <a:r>
              <a:rPr lang="ru-RU" altLang="ru-RU" sz="2400" b="1" dirty="0" err="1">
                <a:solidFill>
                  <a:srgbClr val="003300"/>
                </a:solidFill>
                <a:latin typeface="Calibri" pitchFamily="34" charset="0"/>
              </a:rPr>
              <a:t>тыс.рублей</a:t>
            </a:r>
            <a:endParaRPr lang="en-US" altLang="ru-RU" sz="2400" b="1" dirty="0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graphicFrame>
        <p:nvGraphicFramePr>
          <p:cNvPr id="2238" name="Object 190"/>
          <p:cNvGraphicFramePr>
            <a:graphicFrameLocks noChangeAspect="1"/>
          </p:cNvGraphicFramePr>
          <p:nvPr/>
        </p:nvGraphicFramePr>
        <p:xfrm>
          <a:off x="5481638" y="323215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2" name="Worksheet" r:id="rId3" imgW="1228873" imgH="390397" progId="">
                  <p:embed/>
                </p:oleObj>
              </mc:Choice>
              <mc:Fallback>
                <p:oleObj name="Worksheet" r:id="rId3" imgW="1228873" imgH="390397" progId="">
                  <p:embed/>
                  <p:pic>
                    <p:nvPicPr>
                      <p:cNvPr id="2238" name="Object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3232150"/>
                        <a:ext cx="122872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39" name="Object 191"/>
          <p:cNvGraphicFramePr>
            <a:graphicFrameLocks noChangeAspect="1"/>
          </p:cNvGraphicFramePr>
          <p:nvPr/>
        </p:nvGraphicFramePr>
        <p:xfrm>
          <a:off x="1906588" y="2519363"/>
          <a:ext cx="8378825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3" name="Worksheet" r:id="rId5" imgW="12877634" imgH="5038770" progId="">
                  <p:embed/>
                </p:oleObj>
              </mc:Choice>
              <mc:Fallback>
                <p:oleObj name="Worksheet" r:id="rId5" imgW="12877634" imgH="5038770" progId="">
                  <p:embed/>
                  <p:pic>
                    <p:nvPicPr>
                      <p:cNvPr id="2239" name="Object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588" y="2519363"/>
                        <a:ext cx="8378825" cy="3278187"/>
                      </a:xfrm>
                      <a:prstGeom prst="rect">
                        <a:avLst/>
                      </a:prstGeom>
                      <a:solidFill>
                        <a:srgbClr val="85C27F"/>
                      </a:solidFill>
                      <a:ln w="9525">
                        <a:solidFill>
                          <a:srgbClr val="85C27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/>
          </p:cNvPr>
          <p:cNvSpPr/>
          <p:nvPr/>
        </p:nvSpPr>
        <p:spPr>
          <a:xfrm>
            <a:off x="6583363" y="-1506538"/>
            <a:ext cx="1303337" cy="1270000"/>
          </a:xfrm>
          <a:prstGeom prst="rect">
            <a:avLst/>
          </a:prstGeom>
          <a:solidFill>
            <a:srgbClr val="85C27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43" name="Рисунок 13" descr="Диаграмма с подъемом со сплошной заливкой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7625" y="857250"/>
            <a:ext cx="1311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89" name="Group 2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84123"/>
              </p:ext>
            </p:extLst>
          </p:nvPr>
        </p:nvGraphicFramePr>
        <p:xfrm>
          <a:off x="733426" y="2168523"/>
          <a:ext cx="10725152" cy="4165602"/>
        </p:xfrm>
        <a:graphic>
          <a:graphicData uri="http://schemas.openxmlformats.org/drawingml/2006/table">
            <a:tbl>
              <a:tblPr/>
              <a:tblGrid>
                <a:gridCol w="2067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7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00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 показателей 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Утверждено решением Думы Зырянского района от    29.12.2020 № 92 (первоначально)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Утверждено решением Думы Зырянского района от    29.12.2020 № 92 (в ред. от 28.12.2021)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Исполнено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% Исполнения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9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Доходы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том числе:</a:t>
                      </a:r>
                    </a:p>
                  </a:txBody>
                  <a:tcPr marL="8613" marR="8613" marT="86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566 426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625 404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619 041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99,0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41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налоговые и неналоговые доходы</a:t>
                      </a:r>
                    </a:p>
                  </a:txBody>
                  <a:tcPr marL="8613" marR="8613" marT="86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34 739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34 739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41 438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119,3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9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безвозмездные поступления</a:t>
                      </a:r>
                    </a:p>
                  </a:txBody>
                  <a:tcPr marL="8613" marR="8613" marT="86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531 687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590 665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577 603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97,8</a:t>
                      </a:r>
                    </a:p>
                  </a:txBody>
                  <a:tcPr marL="8613" marR="8613" marT="86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4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Расходы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566 426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630 132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612 869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97,3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9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Дефицит (-), профицит (+)</a:t>
                      </a:r>
                    </a:p>
                  </a:txBody>
                  <a:tcPr marL="8613" marR="8613" marT="86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-4 728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6 172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8613" marR="8613" marT="861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06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90588" y="363538"/>
            <a:ext cx="11082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Структура доходов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003300"/>
                </a:solidFill>
                <a:latin typeface="Calibri" pitchFamily="34" charset="0"/>
              </a:rPr>
              <a:t>консолидированного бюджета, </a:t>
            </a:r>
            <a:r>
              <a:rPr lang="ru-RU" altLang="ru-RU" sz="1400" b="1" dirty="0" err="1">
                <a:solidFill>
                  <a:srgbClr val="003300"/>
                </a:solidFill>
                <a:latin typeface="Calibri" pitchFamily="34" charset="0"/>
              </a:rPr>
              <a:t>тыс.рублей</a:t>
            </a:r>
            <a:endParaRPr lang="en-US" altLang="ru-RU" sz="1400" i="1" dirty="0">
              <a:latin typeface="Calibri" pitchFamily="34" charset="0"/>
            </a:endParaRPr>
          </a:p>
        </p:txBody>
      </p:sp>
      <p:graphicFrame>
        <p:nvGraphicFramePr>
          <p:cNvPr id="2" name="Таблица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15295"/>
              </p:ext>
            </p:extLst>
          </p:nvPr>
        </p:nvGraphicFramePr>
        <p:xfrm>
          <a:off x="890953" y="1286962"/>
          <a:ext cx="10666046" cy="5087944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  <a:effectLst/>
                <a:tableStyleId>{5C22544A-7EE6-4342-B048-85BDC9FD1C3A}</a:tableStyleId>
              </a:tblPr>
              <a:tblGrid>
                <a:gridCol w="3978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5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3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Наименование доходов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План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Кассовое исполнение  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% исполнения 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исполнения, (%)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64 293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73 871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114,9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11,5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5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Налоговые доходы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51 531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59 432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115,3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9,3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Неналоговые доходы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12 762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14 439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113,1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2,2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579 122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566 140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97,8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88,5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Дотации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129 220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129 220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20,2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Субсидии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125 921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124 768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99,1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19,5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Субвенции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301 446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290 074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96,2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45,3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21 908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21 281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97,1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3,3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Прочие безвозмездные поступления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3 610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3 690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102,2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0,6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2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264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354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134,1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0,1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27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муниципальных районов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-3 247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-3 247</a:t>
                      </a:r>
                      <a:endParaRPr lang="ru-RU" sz="1400" b="0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-0,5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Всего доходов: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643 415</a:t>
                      </a:r>
                      <a:endParaRPr lang="ru-RU" sz="1400" b="1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640 011</a:t>
                      </a:r>
                      <a:endParaRPr lang="ru-RU" sz="1400" b="1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99,5</a:t>
                      </a:r>
                      <a:endParaRPr lang="ru-RU" sz="1400" b="1" i="0" u="none" strike="noStrike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1" i="0" u="none" strike="noStrike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6" marR="7276" marT="727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/>
          </p:cNvPr>
          <p:cNvSpPr/>
          <p:nvPr/>
        </p:nvSpPr>
        <p:spPr>
          <a:xfrm>
            <a:off x="344488" y="276225"/>
            <a:ext cx="11847512" cy="6413500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62025" y="619125"/>
            <a:ext cx="8115299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2800" b="1" dirty="0">
                <a:solidFill>
                  <a:srgbClr val="003300"/>
                </a:solidFill>
                <a:latin typeface="+mn-lt"/>
                <a:cs typeface="Calibri" pitchFamily="34" charset="0"/>
              </a:rPr>
              <a:t>Уважаемые жители Зырянского района!</a:t>
            </a:r>
          </a:p>
          <a:p>
            <a:endParaRPr lang="ru-RU" altLang="ru-RU" dirty="0">
              <a:latin typeface="+mn-lt"/>
              <a:ea typeface="等线"/>
              <a:cs typeface="Calibri" pitchFamily="34" charset="0"/>
            </a:endParaRPr>
          </a:p>
          <a:p>
            <a:pPr algn="just"/>
            <a:r>
              <a:rPr lang="ru-RU" dirty="0">
                <a:solidFill>
                  <a:srgbClr val="003300"/>
                </a:solidFill>
                <a:latin typeface="+mn-lt"/>
              </a:rPr>
              <a:t>        </a:t>
            </a:r>
            <a:r>
              <a:rPr lang="ru-RU" sz="2000" dirty="0">
                <a:solidFill>
                  <a:srgbClr val="003300"/>
                </a:solidFill>
                <a:latin typeface="+mn-lt"/>
              </a:rPr>
              <a:t>Вашему вниманию предлагаем информационный материал по отчету об исполнении местного бюджета Зырянского района за 2021 год в формате – «Бюджет для граждан», тем самым обеспечивая открытость работы администрации Зырянского района. </a:t>
            </a:r>
          </a:p>
          <a:p>
            <a:pPr algn="just"/>
            <a:r>
              <a:rPr lang="ru-RU" sz="2000" dirty="0">
                <a:solidFill>
                  <a:srgbClr val="003300"/>
                </a:solidFill>
                <a:latin typeface="+mn-lt"/>
              </a:rPr>
              <a:t>        «Бюджет для граждан» существует уже не первый год и занял важное место в общественной жизни.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等线"/>
                <a:cs typeface="Calibri" pitchFamily="34" charset="0"/>
              </a:rPr>
              <a:t> Он знакомит граждан с основными характеристиками бюджета Зырянского района и результатами его исполнения, а также указывает цели, задачи и приоритетные направления бюджетной и налоговой политики Зырянского района.</a:t>
            </a:r>
          </a:p>
          <a:p>
            <a:pPr algn="just"/>
            <a:r>
              <a:rPr lang="ru-RU" altLang="ru-RU" sz="2000" dirty="0">
                <a:solidFill>
                  <a:srgbClr val="003300"/>
                </a:solidFill>
                <a:latin typeface="+mn-lt"/>
                <a:ea typeface="等线"/>
                <a:cs typeface="Calibri" pitchFamily="34" charset="0"/>
              </a:rPr>
              <a:t>       «Бюджет для граждан» разрабатывается в целях ознакомления граждан с основными положениями бюджета Зырянского района в доступной форме для широкого круга заинтересованных лиц.</a:t>
            </a:r>
          </a:p>
          <a:p>
            <a:pPr algn="just"/>
            <a:r>
              <a:rPr lang="ru-RU" sz="2000" dirty="0">
                <a:solidFill>
                  <a:srgbClr val="003300"/>
                </a:solidFill>
                <a:latin typeface="+mn-lt"/>
              </a:rPr>
              <a:t> </a:t>
            </a:r>
            <a:endParaRPr lang="ru-RU" altLang="ru-RU" sz="2000" dirty="0">
              <a:solidFill>
                <a:srgbClr val="003300"/>
              </a:solidFill>
              <a:latin typeface="+mn-lt"/>
              <a:ea typeface="等线"/>
              <a:cs typeface="Calibri" pitchFamily="34" charset="0"/>
            </a:endParaRPr>
          </a:p>
          <a:p>
            <a:r>
              <a:rPr lang="ru-RU" altLang="ru-RU" sz="2000" dirty="0">
                <a:solidFill>
                  <a:srgbClr val="003300"/>
                </a:solidFill>
                <a:latin typeface="+mn-lt"/>
                <a:ea typeface="等线"/>
                <a:cs typeface="Calibri" pitchFamily="34" charset="0"/>
              </a:rPr>
              <a:t>С уважением, </a:t>
            </a:r>
          </a:p>
          <a:p>
            <a:r>
              <a:rPr lang="ru-RU" altLang="ru-RU" sz="2000" dirty="0">
                <a:solidFill>
                  <a:srgbClr val="003300"/>
                </a:solidFill>
                <a:latin typeface="+mn-lt"/>
                <a:ea typeface="等线"/>
                <a:cs typeface="Calibri" pitchFamily="34" charset="0"/>
              </a:rPr>
              <a:t>Глава Зырянского района </a:t>
            </a:r>
          </a:p>
          <a:p>
            <a:r>
              <a:rPr lang="ru-RU" altLang="ru-RU" sz="2000" dirty="0">
                <a:solidFill>
                  <a:srgbClr val="003300"/>
                </a:solidFill>
                <a:latin typeface="+mn-lt"/>
                <a:ea typeface="等线"/>
                <a:cs typeface="Calibri" pitchFamily="34" charset="0"/>
              </a:rPr>
              <a:t>Алексей Геннадьевич Мочалов</a:t>
            </a:r>
          </a:p>
        </p:txBody>
      </p:sp>
      <p:pic>
        <p:nvPicPr>
          <p:cNvPr id="614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1038" y="358775"/>
            <a:ext cx="2420937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1038" y="4014788"/>
            <a:ext cx="2420937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263525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90588" y="363538"/>
            <a:ext cx="110823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Структура доходов </a:t>
            </a:r>
            <a:r>
              <a:rPr lang="ru-RU" sz="2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разрезе района и поселений, </a:t>
            </a:r>
            <a:r>
              <a:rPr lang="ru-RU" sz="1400" b="1" dirty="0" err="1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тыс.рублей</a:t>
            </a:r>
            <a:endParaRPr lang="ru-RU" sz="1400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5816F32-D166-47CF-88DB-A49643A31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896444"/>
              </p:ext>
            </p:extLst>
          </p:nvPr>
        </p:nvGraphicFramePr>
        <p:xfrm>
          <a:off x="714376" y="1455144"/>
          <a:ext cx="10944227" cy="4755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883">
                  <a:extLst>
                    <a:ext uri="{9D8B030D-6E8A-4147-A177-3AD203B41FA5}">
                      <a16:colId xmlns:a16="http://schemas.microsoft.com/office/drawing/2014/main" val="3539120117"/>
                    </a:ext>
                  </a:extLst>
                </a:gridCol>
                <a:gridCol w="1692434">
                  <a:extLst>
                    <a:ext uri="{9D8B030D-6E8A-4147-A177-3AD203B41FA5}">
                      <a16:colId xmlns:a16="http://schemas.microsoft.com/office/drawing/2014/main" val="2448533249"/>
                    </a:ext>
                  </a:extLst>
                </a:gridCol>
                <a:gridCol w="1692434">
                  <a:extLst>
                    <a:ext uri="{9D8B030D-6E8A-4147-A177-3AD203B41FA5}">
                      <a16:colId xmlns:a16="http://schemas.microsoft.com/office/drawing/2014/main" val="2471854743"/>
                    </a:ext>
                  </a:extLst>
                </a:gridCol>
                <a:gridCol w="1692434">
                  <a:extLst>
                    <a:ext uri="{9D8B030D-6E8A-4147-A177-3AD203B41FA5}">
                      <a16:colId xmlns:a16="http://schemas.microsoft.com/office/drawing/2014/main" val="2941324464"/>
                    </a:ext>
                  </a:extLst>
                </a:gridCol>
                <a:gridCol w="2435042">
                  <a:extLst>
                    <a:ext uri="{9D8B030D-6E8A-4147-A177-3AD203B41FA5}">
                      <a16:colId xmlns:a16="http://schemas.microsoft.com/office/drawing/2014/main" val="1061363638"/>
                    </a:ext>
                  </a:extLst>
                </a:gridCol>
              </a:tblGrid>
              <a:tr h="118176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 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% исполнения 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исполнения, 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445559"/>
                  </a:ext>
                </a:extLst>
              </a:tr>
              <a:tr h="5358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Консолидированный бюджет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643 415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640 011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99,5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96890"/>
                  </a:ext>
                </a:extLst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Бюджет района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513 421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511 877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99,7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80,0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781356"/>
                  </a:ext>
                </a:extLst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34 739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41 438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119,3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6,5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46978"/>
                  </a:ext>
                </a:extLst>
              </a:tr>
              <a:tr h="5358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478 682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470 439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98,3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73,5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97719"/>
                  </a:ext>
                </a:extLst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Бюджеты поселений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129 994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128 134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98,6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20,0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464466"/>
                  </a:ext>
                </a:extLst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в т.ч.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641370"/>
                  </a:ext>
                </a:extLst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err="1">
                          <a:solidFill>
                            <a:srgbClr val="003300"/>
                          </a:solidFill>
                          <a:effectLst/>
                        </a:rPr>
                        <a:t>Высоковское</a:t>
                      </a:r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 СП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11 351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11 439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1,7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219436"/>
                  </a:ext>
                </a:extLst>
              </a:tr>
              <a:tr h="327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2 246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2 334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103,9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0553"/>
                  </a:ext>
                </a:extLst>
              </a:tr>
              <a:tr h="53589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9 105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9 105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58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50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219075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824026B-FDE5-4730-B4D6-C1FF07F04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19248"/>
              </p:ext>
            </p:extLst>
          </p:nvPr>
        </p:nvGraphicFramePr>
        <p:xfrm>
          <a:off x="704088" y="612648"/>
          <a:ext cx="11045951" cy="5669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986">
                  <a:extLst>
                    <a:ext uri="{9D8B030D-6E8A-4147-A177-3AD203B41FA5}">
                      <a16:colId xmlns:a16="http://schemas.microsoft.com/office/drawing/2014/main" val="4248689436"/>
                    </a:ext>
                  </a:extLst>
                </a:gridCol>
                <a:gridCol w="1727992">
                  <a:extLst>
                    <a:ext uri="{9D8B030D-6E8A-4147-A177-3AD203B41FA5}">
                      <a16:colId xmlns:a16="http://schemas.microsoft.com/office/drawing/2014/main" val="3379050982"/>
                    </a:ext>
                  </a:extLst>
                </a:gridCol>
                <a:gridCol w="1727992">
                  <a:extLst>
                    <a:ext uri="{9D8B030D-6E8A-4147-A177-3AD203B41FA5}">
                      <a16:colId xmlns:a16="http://schemas.microsoft.com/office/drawing/2014/main" val="2212721453"/>
                    </a:ext>
                  </a:extLst>
                </a:gridCol>
                <a:gridCol w="1727992">
                  <a:extLst>
                    <a:ext uri="{9D8B030D-6E8A-4147-A177-3AD203B41FA5}">
                      <a16:colId xmlns:a16="http://schemas.microsoft.com/office/drawing/2014/main" val="994587561"/>
                    </a:ext>
                  </a:extLst>
                </a:gridCol>
                <a:gridCol w="2357989">
                  <a:extLst>
                    <a:ext uri="{9D8B030D-6E8A-4147-A177-3AD203B41FA5}">
                      <a16:colId xmlns:a16="http://schemas.microsoft.com/office/drawing/2014/main" val="2710521144"/>
                    </a:ext>
                  </a:extLst>
                </a:gridCol>
              </a:tblGrid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err="1">
                          <a:solidFill>
                            <a:srgbClr val="003300"/>
                          </a:solidFill>
                          <a:effectLst/>
                        </a:rPr>
                        <a:t>Дубровское</a:t>
                      </a:r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 СП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5 807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5 792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99,7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26949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1 385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1 382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99,8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0,2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848855"/>
                  </a:ext>
                </a:extLst>
              </a:tr>
              <a:tr h="63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4 422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4 410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99,7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0,7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738922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Зырянское СП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91 106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89 302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98,0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14,0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455364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20 180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22 202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057083"/>
                  </a:ext>
                </a:extLst>
              </a:tr>
              <a:tr h="63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70 926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67 100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94,6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55953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Михайловское СП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11 071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10 660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96,3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1,7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02144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3 784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4 252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112,4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618847"/>
                  </a:ext>
                </a:extLst>
              </a:tr>
              <a:tr h="63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7 287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6 408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87,9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421436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err="1">
                          <a:solidFill>
                            <a:srgbClr val="003300"/>
                          </a:solidFill>
                          <a:effectLst/>
                        </a:rPr>
                        <a:t>Чердатское</a:t>
                      </a:r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 СП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10 659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10 941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102,6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1,7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987974"/>
                  </a:ext>
                </a:extLst>
              </a:tr>
              <a:tr h="3898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1 959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2 262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115,5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0,3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468739"/>
                  </a:ext>
                </a:extLst>
              </a:tr>
              <a:tr h="63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8 700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8 679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99,8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25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227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90588" y="363538"/>
            <a:ext cx="1108233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Структура доходов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консолидированного бюджета за 2019 – 2021 годы,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тыс. рублей</a:t>
            </a:r>
            <a:endParaRPr lang="ru-RU" sz="1400" dirty="0">
              <a:solidFill>
                <a:srgbClr val="003300"/>
              </a:solidFill>
              <a:latin typeface="+mn-lt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DA22132-D7D3-4436-9DAB-6F94F136A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80769"/>
              </p:ext>
            </p:extLst>
          </p:nvPr>
        </p:nvGraphicFramePr>
        <p:xfrm>
          <a:off x="890588" y="1901952"/>
          <a:ext cx="10676570" cy="4641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4400">
                  <a:extLst>
                    <a:ext uri="{9D8B030D-6E8A-4147-A177-3AD203B41FA5}">
                      <a16:colId xmlns:a16="http://schemas.microsoft.com/office/drawing/2014/main" val="2968478250"/>
                    </a:ext>
                  </a:extLst>
                </a:gridCol>
                <a:gridCol w="1343695">
                  <a:extLst>
                    <a:ext uri="{9D8B030D-6E8A-4147-A177-3AD203B41FA5}">
                      <a16:colId xmlns:a16="http://schemas.microsoft.com/office/drawing/2014/main" val="3639481650"/>
                    </a:ext>
                  </a:extLst>
                </a:gridCol>
                <a:gridCol w="1343695">
                  <a:extLst>
                    <a:ext uri="{9D8B030D-6E8A-4147-A177-3AD203B41FA5}">
                      <a16:colId xmlns:a16="http://schemas.microsoft.com/office/drawing/2014/main" val="775848356"/>
                    </a:ext>
                  </a:extLst>
                </a:gridCol>
                <a:gridCol w="1343695">
                  <a:extLst>
                    <a:ext uri="{9D8B030D-6E8A-4147-A177-3AD203B41FA5}">
                      <a16:colId xmlns:a16="http://schemas.microsoft.com/office/drawing/2014/main" val="2472214338"/>
                    </a:ext>
                  </a:extLst>
                </a:gridCol>
                <a:gridCol w="1343695">
                  <a:extLst>
                    <a:ext uri="{9D8B030D-6E8A-4147-A177-3AD203B41FA5}">
                      <a16:colId xmlns:a16="http://schemas.microsoft.com/office/drawing/2014/main" val="4191227933"/>
                    </a:ext>
                  </a:extLst>
                </a:gridCol>
                <a:gridCol w="1343695">
                  <a:extLst>
                    <a:ext uri="{9D8B030D-6E8A-4147-A177-3AD203B41FA5}">
                      <a16:colId xmlns:a16="http://schemas.microsoft.com/office/drawing/2014/main" val="2602959769"/>
                    </a:ext>
                  </a:extLst>
                </a:gridCol>
                <a:gridCol w="1343695">
                  <a:extLst>
                    <a:ext uri="{9D8B030D-6E8A-4147-A177-3AD203B41FA5}">
                      <a16:colId xmlns:a16="http://schemas.microsoft.com/office/drawing/2014/main" val="1214521659"/>
                    </a:ext>
                  </a:extLst>
                </a:gridCol>
              </a:tblGrid>
              <a:tr h="101417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Наименование доходов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за 2019 год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 в 2019 году,(%)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за 2020 год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 в 2020 году,(%)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Кассовое исполнение за 2021 год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 в 2021 году,(%)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10079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Всего доходов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628 295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695 162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640 011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838204"/>
                  </a:ext>
                </a:extLst>
              </a:tr>
              <a:tr h="284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65 822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67 596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9,7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73 871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176118"/>
                  </a:ext>
                </a:extLst>
              </a:tr>
              <a:tr h="29627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562 473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89,5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627 566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90,3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566 140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88,5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035438"/>
                  </a:ext>
                </a:extLst>
              </a:tr>
              <a:tr h="4785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65 822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67 596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73 871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898546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Налоговые  доходы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53 162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80,8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53 163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78,7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59 432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80,5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934418"/>
                  </a:ext>
                </a:extLst>
              </a:tr>
              <a:tr h="2506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Налог на доходы физических лиц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28 456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43,2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29 978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44,3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33 546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45,4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204311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Акцизы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7 229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11,0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6 870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10,2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8 125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811737"/>
                  </a:ext>
                </a:extLst>
              </a:tr>
              <a:tr h="69510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3 305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5,0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3 532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4 552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03324"/>
                  </a:ext>
                </a:extLst>
              </a:tr>
              <a:tr h="752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3 732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5,7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3 092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4,6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795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36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3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569CFC-0D33-4260-BAE6-44824A4A5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97076"/>
              </p:ext>
            </p:extLst>
          </p:nvPr>
        </p:nvGraphicFramePr>
        <p:xfrm>
          <a:off x="552451" y="486155"/>
          <a:ext cx="11268075" cy="60240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5783">
                  <a:extLst>
                    <a:ext uri="{9D8B030D-6E8A-4147-A177-3AD203B41FA5}">
                      <a16:colId xmlns:a16="http://schemas.microsoft.com/office/drawing/2014/main" val="4069370113"/>
                    </a:ext>
                  </a:extLst>
                </a:gridCol>
                <a:gridCol w="1410382">
                  <a:extLst>
                    <a:ext uri="{9D8B030D-6E8A-4147-A177-3AD203B41FA5}">
                      <a16:colId xmlns:a16="http://schemas.microsoft.com/office/drawing/2014/main" val="283670266"/>
                    </a:ext>
                  </a:extLst>
                </a:gridCol>
                <a:gridCol w="1410382">
                  <a:extLst>
                    <a:ext uri="{9D8B030D-6E8A-4147-A177-3AD203B41FA5}">
                      <a16:colId xmlns:a16="http://schemas.microsoft.com/office/drawing/2014/main" val="3256531868"/>
                    </a:ext>
                  </a:extLst>
                </a:gridCol>
                <a:gridCol w="1410382">
                  <a:extLst>
                    <a:ext uri="{9D8B030D-6E8A-4147-A177-3AD203B41FA5}">
                      <a16:colId xmlns:a16="http://schemas.microsoft.com/office/drawing/2014/main" val="1009685820"/>
                    </a:ext>
                  </a:extLst>
                </a:gridCol>
                <a:gridCol w="1410382">
                  <a:extLst>
                    <a:ext uri="{9D8B030D-6E8A-4147-A177-3AD203B41FA5}">
                      <a16:colId xmlns:a16="http://schemas.microsoft.com/office/drawing/2014/main" val="1484053492"/>
                    </a:ext>
                  </a:extLst>
                </a:gridCol>
                <a:gridCol w="1410382">
                  <a:extLst>
                    <a:ext uri="{9D8B030D-6E8A-4147-A177-3AD203B41FA5}">
                      <a16:colId xmlns:a16="http://schemas.microsoft.com/office/drawing/2014/main" val="68977025"/>
                    </a:ext>
                  </a:extLst>
                </a:gridCol>
                <a:gridCol w="1410382">
                  <a:extLst>
                    <a:ext uri="{9D8B030D-6E8A-4147-A177-3AD203B41FA5}">
                      <a16:colId xmlns:a16="http://schemas.microsoft.com/office/drawing/2014/main" val="37487473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Единый сельскохозяйственный налог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2 243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3,4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3 830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5,7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2 501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3,4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574072"/>
                  </a:ext>
                </a:extLst>
              </a:tr>
              <a:tr h="945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1883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425595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Налог на имущество физических лиц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2613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441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2813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3,8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137327"/>
                  </a:ext>
                </a:extLst>
              </a:tr>
              <a:tr h="31582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Земельный налог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4 068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6,2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4 165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4 029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5,5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608156"/>
                  </a:ext>
                </a:extLst>
              </a:tr>
              <a:tr h="31582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Государственная пошлина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1 507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2,3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1 255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1 188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1,6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034859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Неналоговые  доходы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12 660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19,2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14 433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21,3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14 439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19,5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77583"/>
                  </a:ext>
                </a:extLst>
              </a:tr>
              <a:tr h="7798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Доходы от использования  имущества, находящегося в государственной и муниципальной собственности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2 304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2 468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3,7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3 086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4,2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589727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Платежи при пользовании природными ресурсами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33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12378"/>
                  </a:ext>
                </a:extLst>
              </a:tr>
              <a:tr h="6237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7 756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11,8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7 515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11,1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7 264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9,8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47853"/>
                  </a:ext>
                </a:extLst>
              </a:tr>
              <a:tr h="6237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Доходы от продажи материальных и нематериальных активов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405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0,6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1 707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1 632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2,2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973674"/>
                  </a:ext>
                </a:extLst>
              </a:tr>
              <a:tr h="470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Штрафы, санкции, возмещение ущерба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1 187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1 017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690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398202"/>
                  </a:ext>
                </a:extLst>
              </a:tr>
              <a:tr h="31582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Прочие неналоговые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967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1 703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2,5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1 734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2,3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8898" marR="8898" marT="88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94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73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90588" y="363538"/>
            <a:ext cx="1108233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Структура доходов </a:t>
            </a:r>
          </a:p>
          <a:p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бюджета района,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19847DF-64BD-4921-ACB3-AB44564AF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647"/>
              </p:ext>
            </p:extLst>
          </p:nvPr>
        </p:nvGraphicFramePr>
        <p:xfrm>
          <a:off x="723900" y="1824474"/>
          <a:ext cx="10972801" cy="4643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0447">
                  <a:extLst>
                    <a:ext uri="{9D8B030D-6E8A-4147-A177-3AD203B41FA5}">
                      <a16:colId xmlns:a16="http://schemas.microsoft.com/office/drawing/2014/main" val="1136317420"/>
                    </a:ext>
                  </a:extLst>
                </a:gridCol>
                <a:gridCol w="1501979">
                  <a:extLst>
                    <a:ext uri="{9D8B030D-6E8A-4147-A177-3AD203B41FA5}">
                      <a16:colId xmlns:a16="http://schemas.microsoft.com/office/drawing/2014/main" val="4128606689"/>
                    </a:ext>
                  </a:extLst>
                </a:gridCol>
                <a:gridCol w="1668867">
                  <a:extLst>
                    <a:ext uri="{9D8B030D-6E8A-4147-A177-3AD203B41FA5}">
                      <a16:colId xmlns:a16="http://schemas.microsoft.com/office/drawing/2014/main" val="442537833"/>
                    </a:ext>
                  </a:extLst>
                </a:gridCol>
                <a:gridCol w="1645027">
                  <a:extLst>
                    <a:ext uri="{9D8B030D-6E8A-4147-A177-3AD203B41FA5}">
                      <a16:colId xmlns:a16="http://schemas.microsoft.com/office/drawing/2014/main" val="2098824891"/>
                    </a:ext>
                  </a:extLst>
                </a:gridCol>
                <a:gridCol w="2026481">
                  <a:extLst>
                    <a:ext uri="{9D8B030D-6E8A-4147-A177-3AD203B41FA5}">
                      <a16:colId xmlns:a16="http://schemas.microsoft.com/office/drawing/2014/main" val="4191118722"/>
                    </a:ext>
                  </a:extLst>
                </a:gridCol>
              </a:tblGrid>
              <a:tr h="59036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Наименование доходов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План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 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% исполнения 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исполнения, 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303661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Собственные доходы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34 739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41 438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119,3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6,7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74616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Налоговые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24 834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29 844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120,2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4,8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62715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Неналоговые доходы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9 905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11 594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117,1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1,9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036163"/>
                  </a:ext>
                </a:extLst>
              </a:tr>
              <a:tr h="28337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590 665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577 603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97,8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93,3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070788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Дотации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129 220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129 220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20,9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680832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Субсидии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125 921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124 768 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99,1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20,1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23176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Субвенции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301 446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290 074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96,2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46,8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014733"/>
                  </a:ext>
                </a:extLst>
              </a:tr>
              <a:tr h="2986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33 451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32 824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98,1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5,3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741778"/>
                  </a:ext>
                </a:extLst>
              </a:tr>
              <a:tr h="2847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Прочие безвозмездные поступления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3 610 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3 610 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0,6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55292"/>
                  </a:ext>
                </a:extLst>
              </a:tr>
              <a:tr h="7014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Доходы бюджетов муниципальных районов от возврата иными организациями остатков субсидий прошлых лет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264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354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134,1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41095"/>
                  </a:ext>
                </a:extLst>
              </a:tr>
              <a:tr h="9404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муниципальных районов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-3 247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-3 247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-0,5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19048"/>
                  </a:ext>
                </a:extLst>
              </a:tr>
              <a:tr h="1901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625 404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619 041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99,0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23" marR="7223" marT="72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05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47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467751" y="363538"/>
            <a:ext cx="954505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виды</a:t>
            </a:r>
            <a:r>
              <a:rPr lang="ru-RU" altLang="ru-RU" sz="2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altLang="ru-RU" sz="2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налоговых доходов бюджета района 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4A8D02D-704A-4115-98EF-0640FC2328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116888"/>
              </p:ext>
            </p:extLst>
          </p:nvPr>
        </p:nvGraphicFramePr>
        <p:xfrm>
          <a:off x="1467751" y="1779310"/>
          <a:ext cx="7182473" cy="471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E133391A-3019-479F-8896-7D60512C1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450" y="1779310"/>
            <a:ext cx="2602070" cy="1511696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Всего исполнено 29 844 </a:t>
            </a:r>
            <a:r>
              <a:rPr lang="ru-RU" altLang="ru-RU" sz="2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или 120,2%</a:t>
            </a:r>
          </a:p>
        </p:txBody>
      </p:sp>
    </p:spTree>
    <p:extLst>
      <p:ext uri="{BB962C8B-B14F-4D97-AF65-F5344CB8AC3E}">
        <p14:creationId xmlns:p14="http://schemas.microsoft.com/office/powerpoint/2010/main" val="679076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07521" y="363539"/>
            <a:ext cx="1143342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Основные виды </a:t>
            </a:r>
            <a:r>
              <a:rPr lang="ru-RU" altLang="ru-RU" sz="3200" b="1" dirty="0">
                <a:solidFill>
                  <a:srgbClr val="003300"/>
                </a:solidFill>
                <a:latin typeface="+mn-lt"/>
              </a:rPr>
              <a:t>неналоговых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 </a:t>
            </a:r>
          </a:p>
          <a:p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доходов бюджета района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1739598-9045-4830-9979-DA7F1CC68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971509"/>
              </p:ext>
            </p:extLst>
          </p:nvPr>
        </p:nvGraphicFramePr>
        <p:xfrm>
          <a:off x="1307521" y="1608137"/>
          <a:ext cx="7274504" cy="4792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009F5CFA-9245-4A37-819F-48380481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1608137"/>
            <a:ext cx="2828925" cy="1179297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Всего исполнено  11 594 </a:t>
            </a:r>
            <a:r>
              <a:rPr lang="ru-RU" altLang="ru-RU" sz="2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.,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или 117,1%</a:t>
            </a:r>
          </a:p>
        </p:txBody>
      </p:sp>
    </p:spTree>
    <p:extLst>
      <p:ext uri="{BB962C8B-B14F-4D97-AF65-F5344CB8AC3E}">
        <p14:creationId xmlns:p14="http://schemas.microsoft.com/office/powerpoint/2010/main" val="327844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07521" y="363539"/>
            <a:ext cx="11433429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Основные виды </a:t>
            </a:r>
            <a:r>
              <a:rPr lang="ru-RU" altLang="ru-RU" sz="3200" b="1" dirty="0">
                <a:solidFill>
                  <a:srgbClr val="003300"/>
                </a:solidFill>
                <a:latin typeface="+mn-lt"/>
              </a:rPr>
              <a:t>безвозмездных</a:t>
            </a:r>
          </a:p>
          <a:p>
            <a:r>
              <a:rPr lang="ru-RU" altLang="ru-RU" sz="3200" b="1" dirty="0">
                <a:solidFill>
                  <a:srgbClr val="003300"/>
                </a:solidFill>
                <a:latin typeface="+mn-lt"/>
              </a:rPr>
              <a:t>доходов бюджета района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09F5CFA-9245-4A37-819F-48380481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5425" y="1608137"/>
            <a:ext cx="2628899" cy="1511696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Всего исполнено 577 603 </a:t>
            </a:r>
            <a:r>
              <a:rPr lang="ru-RU" altLang="ru-RU" sz="2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.,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или 97,8%</a:t>
            </a:r>
          </a:p>
        </p:txBody>
      </p:sp>
      <p:graphicFrame>
        <p:nvGraphicFramePr>
          <p:cNvPr id="71" name="Диаграмма 70">
            <a:extLst>
              <a:ext uri="{FF2B5EF4-FFF2-40B4-BE49-F238E27FC236}">
                <a16:creationId xmlns:a16="http://schemas.microsoft.com/office/drawing/2014/main" id="{01739598-9045-4830-9979-DA7F1CC68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462911"/>
              </p:ext>
            </p:extLst>
          </p:nvPr>
        </p:nvGraphicFramePr>
        <p:xfrm>
          <a:off x="1190625" y="1939667"/>
          <a:ext cx="7600950" cy="443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3703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110424" y="418402"/>
            <a:ext cx="9911454" cy="132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Динамика исполнения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 </a:t>
            </a:r>
          </a:p>
          <a:p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доходов бюджета района за 2018 - 2021 годы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8E9C709-2E1A-4E13-BFE9-AFED59985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819802"/>
              </p:ext>
            </p:extLst>
          </p:nvPr>
        </p:nvGraphicFramePr>
        <p:xfrm>
          <a:off x="1110425" y="1847088"/>
          <a:ext cx="7938326" cy="407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15">
            <a:extLst>
              <a:ext uri="{FF2B5EF4-FFF2-40B4-BE49-F238E27FC236}">
                <a16:creationId xmlns:a16="http://schemas.microsoft.com/office/drawing/2014/main" id="{59D5D7F8-35EA-47BB-94EC-4CFB1178BBB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830" y="3568859"/>
            <a:ext cx="1585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</a:t>
            </a:r>
            <a:r>
              <a:rPr lang="ru-RU" altLang="ru-RU" sz="1600" b="1" dirty="0" err="1">
                <a:solidFill>
                  <a:srgbClr val="000000"/>
                </a:solidFill>
              </a:rPr>
              <a:t>.</a:t>
            </a:r>
            <a:r>
              <a:rPr lang="ru-RU" altLang="ru-RU" sz="1600" b="1" dirty="0" err="1">
                <a:solidFill>
                  <a:srgbClr val="003300"/>
                </a:solidFill>
                <a:latin typeface="+mn-lt"/>
              </a:rPr>
              <a:t>рублей</a:t>
            </a:r>
            <a:endParaRPr lang="ru-RU" altLang="ru-RU" sz="1600" b="1" dirty="0">
              <a:solidFill>
                <a:srgbClr val="00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31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110424" y="418402"/>
            <a:ext cx="9911454" cy="132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Динамика исполнения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 </a:t>
            </a:r>
          </a:p>
          <a:p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налоговых и неналоговых доходов бюджета района за 2018 - 2021 годы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8D185D6-527D-4B38-9390-815279FEA0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484336"/>
              </p:ext>
            </p:extLst>
          </p:nvPr>
        </p:nvGraphicFramePr>
        <p:xfrm>
          <a:off x="1242631" y="1892617"/>
          <a:ext cx="7815644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092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3" y="153988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90725" y="774700"/>
            <a:ext cx="8208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ВВОДНАЯ ЧАСТЬ</a:t>
            </a:r>
            <a:endParaRPr lang="en-US" altLang="ru-RU" sz="3600" b="1" dirty="0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704850" y="1733550"/>
            <a:ext cx="9109075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2000" dirty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      В целях реализации принципа прозрачности, открытости бюджета и информирования жителей муниципального образования «Зырянский район» о расходовании средств бюджета,  разработан «Бюджет для граждан» на основе Решения Думы Зырянского района  от 28.04.2022 №27 «</a:t>
            </a:r>
            <a:r>
              <a:rPr lang="ru-RU" altLang="zh-CN" sz="2000" dirty="0">
                <a:solidFill>
                  <a:srgbClr val="003300"/>
                </a:solidFill>
                <a:latin typeface="Calibri" pitchFamily="34" charset="0"/>
                <a:cs typeface="等线"/>
              </a:rPr>
              <a:t>Об исполнении местного бюджета Зырянского района за 2021 год</a:t>
            </a:r>
            <a:r>
              <a:rPr lang="ru-RU" altLang="zh-CN" sz="20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».</a:t>
            </a:r>
          </a:p>
          <a:p>
            <a:pPr algn="just"/>
            <a:r>
              <a:rPr lang="ru-RU" sz="2000" dirty="0">
                <a:solidFill>
                  <a:srgbClr val="00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Граждане – и как налогоплательщики, и как потребители общественных благ, должны быть уверены в том, что передаваемые ими в распоряжение  средства используются прозрачно и эффективно, приносят конкретные результаты, как для общества в целом, так и для каждой семьи, для каждого человека.</a:t>
            </a:r>
            <a:endParaRPr lang="ru-RU" altLang="zh-CN" sz="2000" dirty="0">
              <a:solidFill>
                <a:srgbClr val="00330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altLang="zh-CN" sz="20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      Представленная информация позволит гражданам Зырянского района составить представление об источниках формирования доходов бюджета муниципального образования «Зырянский район», направлениях расходования бюджетных средств за 2021 год.</a:t>
            </a: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D5C4ED-4549-43BE-A00B-E3FC891E7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52895" y="4665662"/>
            <a:ext cx="120015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95770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110424" y="418402"/>
            <a:ext cx="991145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Динамика исполнения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 </a:t>
            </a:r>
          </a:p>
          <a:p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безвозмездных поступлений бюджета района за 2018 - 2021 годы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1E16AC1-BABA-4AB5-871F-949A124E05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462645"/>
              </p:ext>
            </p:extLst>
          </p:nvPr>
        </p:nvGraphicFramePr>
        <p:xfrm>
          <a:off x="1110424" y="1711064"/>
          <a:ext cx="7824026" cy="469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4068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07F00B-1F78-4A4F-98AA-D987A6019C84}"/>
              </a:ext>
            </a:extLst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3B187D-E1BC-4C47-BAD0-BD0EAD198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255769"/>
            <a:ext cx="1108233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dirty="0">
                <a:solidFill>
                  <a:srgbClr val="003300"/>
                </a:solidFill>
                <a:latin typeface="+mn-lt"/>
              </a:rPr>
              <a:t>Структура доходов</a:t>
            </a:r>
            <a:r>
              <a:rPr lang="ru-RU" sz="2400" b="1" dirty="0">
                <a:solidFill>
                  <a:srgbClr val="00330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  <a:latin typeface="+mn-lt"/>
              </a:rPr>
              <a:t>бюджета района за 2019 - 2021 годы, </a:t>
            </a:r>
            <a:r>
              <a:rPr 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endParaRPr lang="ru-RU" sz="1400" dirty="0">
              <a:solidFill>
                <a:srgbClr val="003300"/>
              </a:solidFill>
              <a:latin typeface="+mn-lt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3CF3CA-4E2B-4B1D-9A10-8483D4F68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36125"/>
              </p:ext>
            </p:extLst>
          </p:nvPr>
        </p:nvGraphicFramePr>
        <p:xfrm>
          <a:off x="890587" y="1504025"/>
          <a:ext cx="10410824" cy="4947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4118">
                  <a:extLst>
                    <a:ext uri="{9D8B030D-6E8A-4147-A177-3AD203B41FA5}">
                      <a16:colId xmlns:a16="http://schemas.microsoft.com/office/drawing/2014/main" val="302478552"/>
                    </a:ext>
                  </a:extLst>
                </a:gridCol>
                <a:gridCol w="1310645">
                  <a:extLst>
                    <a:ext uri="{9D8B030D-6E8A-4147-A177-3AD203B41FA5}">
                      <a16:colId xmlns:a16="http://schemas.microsoft.com/office/drawing/2014/main" val="2971206920"/>
                    </a:ext>
                  </a:extLst>
                </a:gridCol>
                <a:gridCol w="1027821">
                  <a:extLst>
                    <a:ext uri="{9D8B030D-6E8A-4147-A177-3AD203B41FA5}">
                      <a16:colId xmlns:a16="http://schemas.microsoft.com/office/drawing/2014/main" val="2981516713"/>
                    </a:ext>
                  </a:extLst>
                </a:gridCol>
                <a:gridCol w="1099545">
                  <a:extLst>
                    <a:ext uri="{9D8B030D-6E8A-4147-A177-3AD203B41FA5}">
                      <a16:colId xmlns:a16="http://schemas.microsoft.com/office/drawing/2014/main" val="580042067"/>
                    </a:ext>
                  </a:extLst>
                </a:gridCol>
                <a:gridCol w="1269895">
                  <a:extLst>
                    <a:ext uri="{9D8B030D-6E8A-4147-A177-3AD203B41FA5}">
                      <a16:colId xmlns:a16="http://schemas.microsoft.com/office/drawing/2014/main" val="2022437166"/>
                    </a:ext>
                  </a:extLst>
                </a:gridCol>
                <a:gridCol w="1099545">
                  <a:extLst>
                    <a:ext uri="{9D8B030D-6E8A-4147-A177-3AD203B41FA5}">
                      <a16:colId xmlns:a16="http://schemas.microsoft.com/office/drawing/2014/main" val="2862204659"/>
                    </a:ext>
                  </a:extLst>
                </a:gridCol>
                <a:gridCol w="1289255">
                  <a:extLst>
                    <a:ext uri="{9D8B030D-6E8A-4147-A177-3AD203B41FA5}">
                      <a16:colId xmlns:a16="http://schemas.microsoft.com/office/drawing/2014/main" val="1392514504"/>
                    </a:ext>
                  </a:extLst>
                </a:gridCol>
              </a:tblGrid>
              <a:tr h="12438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Наименование доходов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за 2019 год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 в 2019 году,(%)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за 2020 год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 в 2020 году,(%)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Кассовое исполнение за 2021 год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Доля в общей сумме исполнения в 2021 году,(%)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929897"/>
                  </a:ext>
                </a:extLst>
              </a:tr>
              <a:tr h="21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Всего доходов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611 026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677 585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619 041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166141"/>
                  </a:ext>
                </a:extLst>
              </a:tr>
              <a:tr h="21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37 788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6,2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39 845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5,9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41 438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6,7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16220"/>
                  </a:ext>
                </a:extLst>
              </a:tr>
              <a:tr h="21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573 238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93,8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637 740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94,1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577 603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93,3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210532"/>
                  </a:ext>
                </a:extLst>
              </a:tr>
              <a:tr h="34266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37 788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39 845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41 438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100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761873"/>
                  </a:ext>
                </a:extLst>
              </a:tr>
              <a:tr h="21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Налоговые  доходы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26 794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>
                          <a:solidFill>
                            <a:srgbClr val="003300"/>
                          </a:solidFill>
                          <a:effectLst/>
                        </a:rPr>
                        <a:t>70,9</a:t>
                      </a:r>
                      <a:endParaRPr lang="ru-RU" sz="1400" b="1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27 818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69,8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29 844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solidFill>
                            <a:srgbClr val="003300"/>
                          </a:solidFill>
                          <a:effectLst/>
                        </a:rPr>
                        <a:t>72,0</a:t>
                      </a:r>
                      <a:endParaRPr lang="ru-RU" sz="1400" b="1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437422"/>
                  </a:ext>
                </a:extLst>
              </a:tr>
              <a:tr h="21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 на доходы физических лиц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17 119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45,3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18 024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45,2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20 175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48,7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567027"/>
                  </a:ext>
                </a:extLst>
              </a:tr>
              <a:tr h="5902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3 305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8,7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3 532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8,9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4 552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11,0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458161"/>
                  </a:ext>
                </a:extLst>
              </a:tr>
              <a:tr h="4205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3 732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9,9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3 092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7,8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795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78314"/>
                  </a:ext>
                </a:extLst>
              </a:tr>
              <a:tr h="3639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Единый сельскохозяйственный налог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1 122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1 915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4,8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1 251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582861"/>
                  </a:ext>
                </a:extLst>
              </a:tr>
              <a:tr h="5902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1 883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4,5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024577"/>
                  </a:ext>
                </a:extLst>
              </a:tr>
              <a:tr h="21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Государственная пошлина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1 507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1 255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3300"/>
                          </a:solidFill>
                          <a:effectLst/>
                        </a:rPr>
                        <a:t>3,1</a:t>
                      </a:r>
                      <a:endParaRPr lang="ru-RU" sz="1400" b="0" i="0" u="none" strike="noStrike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1 188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3300"/>
                          </a:solidFill>
                          <a:effectLst/>
                        </a:rPr>
                        <a:t>2,9</a:t>
                      </a:r>
                      <a:endParaRPr lang="ru-RU" sz="1400" b="0" i="0" u="none" strike="noStrike" dirty="0">
                        <a:solidFill>
                          <a:srgbClr val="00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1" marR="9141" marT="91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45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250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07F00B-1F78-4A4F-98AA-D987A6019C84}"/>
              </a:ext>
            </a:extLst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B73F7B-6EEE-4DD5-BD24-90AD589D8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15828"/>
              </p:ext>
            </p:extLst>
          </p:nvPr>
        </p:nvGraphicFramePr>
        <p:xfrm>
          <a:off x="733425" y="828675"/>
          <a:ext cx="10753725" cy="514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3275">
                  <a:extLst>
                    <a:ext uri="{9D8B030D-6E8A-4147-A177-3AD203B41FA5}">
                      <a16:colId xmlns:a16="http://schemas.microsoft.com/office/drawing/2014/main" val="3897491066"/>
                    </a:ext>
                  </a:extLst>
                </a:gridCol>
                <a:gridCol w="1087770">
                  <a:extLst>
                    <a:ext uri="{9D8B030D-6E8A-4147-A177-3AD203B41FA5}">
                      <a16:colId xmlns:a16="http://schemas.microsoft.com/office/drawing/2014/main" val="4257742024"/>
                    </a:ext>
                  </a:extLst>
                </a:gridCol>
                <a:gridCol w="1327719">
                  <a:extLst>
                    <a:ext uri="{9D8B030D-6E8A-4147-A177-3AD203B41FA5}">
                      <a16:colId xmlns:a16="http://schemas.microsoft.com/office/drawing/2014/main" val="3958786693"/>
                    </a:ext>
                  </a:extLst>
                </a:gridCol>
                <a:gridCol w="1135760">
                  <a:extLst>
                    <a:ext uri="{9D8B030D-6E8A-4147-A177-3AD203B41FA5}">
                      <a16:colId xmlns:a16="http://schemas.microsoft.com/office/drawing/2014/main" val="406490610"/>
                    </a:ext>
                  </a:extLst>
                </a:gridCol>
                <a:gridCol w="1311723">
                  <a:extLst>
                    <a:ext uri="{9D8B030D-6E8A-4147-A177-3AD203B41FA5}">
                      <a16:colId xmlns:a16="http://schemas.microsoft.com/office/drawing/2014/main" val="279734822"/>
                    </a:ext>
                  </a:extLst>
                </a:gridCol>
                <a:gridCol w="1135760">
                  <a:extLst>
                    <a:ext uri="{9D8B030D-6E8A-4147-A177-3AD203B41FA5}">
                      <a16:colId xmlns:a16="http://schemas.microsoft.com/office/drawing/2014/main" val="3751623938"/>
                    </a:ext>
                  </a:extLst>
                </a:gridCol>
                <a:gridCol w="1331718">
                  <a:extLst>
                    <a:ext uri="{9D8B030D-6E8A-4147-A177-3AD203B41FA5}">
                      <a16:colId xmlns:a16="http://schemas.microsoft.com/office/drawing/2014/main" val="3491130765"/>
                    </a:ext>
                  </a:extLst>
                </a:gridCol>
              </a:tblGrid>
              <a:tr h="59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Неналоговые 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10 994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29,1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12 027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30,2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11 594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28,0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97858"/>
                  </a:ext>
                </a:extLst>
              </a:tr>
              <a:tr h="11233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Доходы от использования  имущества, находящегося в государственной и муниципальной собственности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1 927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1 779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1 962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883318"/>
                  </a:ext>
                </a:extLst>
              </a:tr>
              <a:tr h="7244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Платежи при пользовании природными ресурсами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41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0,1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0,1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113678"/>
                  </a:ext>
                </a:extLst>
              </a:tr>
              <a:tr h="7244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7 756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20,5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7 515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18,9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7 264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17,5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16829"/>
                  </a:ext>
                </a:extLst>
              </a:tr>
              <a:tr h="736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Доходы от продажи материальных и нематериальных активов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0,3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1 680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1 628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108027"/>
                  </a:ext>
                </a:extLst>
              </a:tr>
              <a:tr h="652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Штрафы, санкции, возмещение ущерба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1 165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3,1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1 016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685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631098"/>
                  </a:ext>
                </a:extLst>
              </a:tr>
              <a:tr h="59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Прочие неналоговые доходы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+mn-lt"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5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23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/>
          </p:cNvPr>
          <p:cNvSpPr/>
          <p:nvPr/>
        </p:nvSpPr>
        <p:spPr>
          <a:xfrm>
            <a:off x="131763" y="153988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2" name="Прямоугольник 11">
            <a:extLst/>
          </p:cNvPr>
          <p:cNvSpPr/>
          <p:nvPr/>
        </p:nvSpPr>
        <p:spPr>
          <a:xfrm>
            <a:off x="904875" y="363538"/>
            <a:ext cx="6078538" cy="2155825"/>
          </a:xfrm>
          <a:prstGeom prst="rect">
            <a:avLst/>
          </a:prstGeom>
          <a:solidFill>
            <a:srgbClr val="85C27F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5400" b="1" dirty="0">
                <a:solidFill>
                  <a:srgbClr val="003300"/>
                </a:solidFill>
              </a:rPr>
              <a:t>Основные </a:t>
            </a:r>
            <a:r>
              <a:rPr lang="ru-RU" altLang="ru-RU" sz="2400" b="1" dirty="0">
                <a:solidFill>
                  <a:srgbClr val="003300"/>
                </a:solidFill>
              </a:rPr>
              <a:t>направления </a:t>
            </a:r>
            <a:r>
              <a:rPr lang="ru-RU" altLang="ru-RU" sz="3200" b="1" dirty="0">
                <a:solidFill>
                  <a:srgbClr val="003300"/>
                </a:solidFill>
              </a:rPr>
              <a:t>расходов</a:t>
            </a:r>
            <a:r>
              <a:rPr lang="ru-RU" altLang="ru-RU" sz="2400" b="1" dirty="0">
                <a:solidFill>
                  <a:srgbClr val="003300"/>
                </a:solidFill>
              </a:rPr>
              <a:t> бюджета </a:t>
            </a:r>
            <a:r>
              <a:rPr lang="ru-RU" altLang="ru-RU" sz="1400" b="1" dirty="0">
                <a:solidFill>
                  <a:srgbClr val="003300"/>
                </a:solidFill>
              </a:rPr>
              <a:t>(</a:t>
            </a:r>
            <a:r>
              <a:rPr lang="ru-RU" altLang="ru-RU" sz="1400" b="1" dirty="0" err="1">
                <a:solidFill>
                  <a:srgbClr val="003300"/>
                </a:solidFill>
              </a:rPr>
              <a:t>тыс.рублей</a:t>
            </a:r>
            <a:r>
              <a:rPr lang="ru-RU" altLang="ru-RU" sz="1400" b="1" dirty="0">
                <a:solidFill>
                  <a:srgbClr val="003300"/>
                </a:solidFill>
              </a:rPr>
              <a:t>)</a:t>
            </a:r>
            <a:endParaRPr lang="en-US" altLang="ru-RU" sz="1400" b="1" dirty="0">
              <a:solidFill>
                <a:srgbClr val="003300"/>
              </a:solidFill>
            </a:endParaRPr>
          </a:p>
        </p:txBody>
      </p:sp>
      <p:graphicFrame>
        <p:nvGraphicFramePr>
          <p:cNvPr id="10" name="Схема 9">
            <a:extLst/>
          </p:cNvPr>
          <p:cNvGraphicFramePr/>
          <p:nvPr/>
        </p:nvGraphicFramePr>
        <p:xfrm>
          <a:off x="8083779" y="416603"/>
          <a:ext cx="3314598" cy="5850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1790700" y="2519363"/>
            <a:ext cx="6970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ru-RU" i="1">
              <a:latin typeface="Calibri" pitchFamily="34" charset="0"/>
            </a:endParaRPr>
          </a:p>
        </p:txBody>
      </p:sp>
      <p:pic>
        <p:nvPicPr>
          <p:cNvPr id="9221" name="Рисунок 15" descr="Контрольный список со сплошной заливкой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5675" y="5561013"/>
            <a:ext cx="5016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Рисунок 19" descr="Диаграмма с подъемом со сплошной заливкой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2695575"/>
            <a:ext cx="5984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21" descr="Книги со сплошной заливкой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39000" y="384175"/>
            <a:ext cx="5984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Рисунок 25" descr="Инструменты со сплошной заливкой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9000" y="1055688"/>
            <a:ext cx="59848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Рисунок 27" descr="Кубок со сплошной заливкой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58050" y="4876800"/>
            <a:ext cx="5984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Рисунок 29" descr="Видеокамера со сплошной заливкой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70750" y="3408363"/>
            <a:ext cx="59848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6" descr="обрезок"/>
          <p:cNvPicPr>
            <a:picLocks noChangeAspect="1" noChangeArrowheads="1"/>
          </p:cNvPicPr>
          <p:nvPr/>
        </p:nvPicPr>
        <p:blipFill>
          <a:blip r:embed="rId13"/>
          <a:srcRect r="1210"/>
          <a:stretch>
            <a:fillRect/>
          </a:stretch>
        </p:blipFill>
        <p:spPr bwMode="auto">
          <a:xfrm>
            <a:off x="901700" y="2695575"/>
            <a:ext cx="6049963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Рисунок 2" descr="Цикл с людьми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27888" y="4017963"/>
            <a:ext cx="7175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Рисунок 4" descr="Отзыв клиента (справа налево)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239000" y="1835150"/>
            <a:ext cx="6699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>
            <a:extLst/>
          </p:cNvPr>
          <p:cNvSpPr/>
          <p:nvPr/>
        </p:nvSpPr>
        <p:spPr>
          <a:xfrm>
            <a:off x="-1949450" y="1617663"/>
            <a:ext cx="1303337" cy="1270000"/>
          </a:xfrm>
          <a:prstGeom prst="rect">
            <a:avLst/>
          </a:prstGeom>
          <a:solidFill>
            <a:srgbClr val="85C27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25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8FF63C-F950-4696-865B-DDFFCBF49182}"/>
              </a:ext>
            </a:extLst>
          </p:cNvPr>
          <p:cNvSpPr/>
          <p:nvPr/>
        </p:nvSpPr>
        <p:spPr>
          <a:xfrm>
            <a:off x="0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1745" name="Rectangle 303"/>
          <p:cNvSpPr>
            <a:spLocks noChangeArrowheads="1"/>
          </p:cNvSpPr>
          <p:nvPr/>
        </p:nvSpPr>
        <p:spPr bwMode="auto">
          <a:xfrm>
            <a:off x="304800" y="404813"/>
            <a:ext cx="11742738" cy="11726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5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Расходы бюджета </a:t>
            </a:r>
            <a:r>
              <a:rPr lang="ru-RU" sz="2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разрезе района и поселений, </a:t>
            </a:r>
            <a:r>
              <a:rPr lang="ru-RU" sz="14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тыс. рублей</a:t>
            </a:r>
            <a:endParaRPr lang="ru-RU" sz="1400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endParaRPr lang="ru-RU" altLang="ru-RU" sz="2400" b="1" dirty="0">
              <a:solidFill>
                <a:srgbClr val="000000"/>
              </a:solidFill>
              <a:latin typeface="Microsoft YaHei" pitchFamily="34" charset="-122"/>
            </a:endParaRPr>
          </a:p>
        </p:txBody>
      </p:sp>
      <p:graphicFrame>
        <p:nvGraphicFramePr>
          <p:cNvPr id="3181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138758"/>
              </p:ext>
            </p:extLst>
          </p:nvPr>
        </p:nvGraphicFramePr>
        <p:xfrm>
          <a:off x="514351" y="1341437"/>
          <a:ext cx="11296651" cy="5111749"/>
        </p:xfrm>
        <a:graphic>
          <a:graphicData uri="http://schemas.openxmlformats.org/drawingml/2006/table">
            <a:tbl>
              <a:tblPr/>
              <a:tblGrid>
                <a:gridCol w="3411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4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0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68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показателя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План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Кассовое исполнение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исполнения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в общей сумме исполнения, (%)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Консолидированный бюджет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647 882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630 619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97,3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Бюджет района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518 148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505 704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97,6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80,2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Бюджеты поселений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129 734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124 915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96,3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т.ч.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1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Высоковское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СП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11 339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11 339</a:t>
                      </a: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Дубровское СП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5 824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5 812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99,8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0,9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29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Зырянское СП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90 869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86 962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95,7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13,8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Михайловское СП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10 704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9 825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91,8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91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Чердатское СП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10 998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10 977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99,8</a:t>
                      </a:r>
                      <a:endPara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1,7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 advTm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4DB7ACD-DA9B-4C4B-91A3-FD2CE7E4CF9A}"/>
              </a:ext>
            </a:extLst>
          </p:cNvPr>
          <p:cNvSpPr/>
          <p:nvPr/>
        </p:nvSpPr>
        <p:spPr>
          <a:xfrm>
            <a:off x="131762" y="196055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2769" name="AutoShape 2"/>
          <p:cNvSpPr>
            <a:spLocks noChangeArrowheads="1"/>
          </p:cNvSpPr>
          <p:nvPr/>
        </p:nvSpPr>
        <p:spPr bwMode="auto">
          <a:xfrm>
            <a:off x="263524" y="134141"/>
            <a:ext cx="11537951" cy="988219"/>
          </a:xfrm>
          <a:prstGeom prst="actionButtonBlank">
            <a:avLst/>
          </a:prstGeom>
          <a:solidFill>
            <a:srgbClr val="A77E5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5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Расходы бюджета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по Главным распорядителя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бюджетных средств,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 рублей</a:t>
            </a:r>
          </a:p>
        </p:txBody>
      </p:sp>
      <p:sp>
        <p:nvSpPr>
          <p:cNvPr id="32770" name="AutoShape 3"/>
          <p:cNvSpPr>
            <a:spLocks noChangeArrowheads="1"/>
          </p:cNvSpPr>
          <p:nvPr/>
        </p:nvSpPr>
        <p:spPr bwMode="auto">
          <a:xfrm>
            <a:off x="252406" y="1128710"/>
            <a:ext cx="4979993" cy="86042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Calibri" pitchFamily="34" charset="0"/>
            </a:endParaRP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Наименование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 показателя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Calibri" pitchFamily="34" charset="0"/>
            </a:endParaRPr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10320338" y="1137442"/>
            <a:ext cx="1481137" cy="851696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Доля в общей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сумме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исполнения,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(%)</a:t>
            </a:r>
          </a:p>
        </p:txBody>
      </p:sp>
      <p:sp>
        <p:nvSpPr>
          <p:cNvPr id="32772" name="AutoShape 5"/>
          <p:cNvSpPr>
            <a:spLocks noChangeArrowheads="1"/>
          </p:cNvSpPr>
          <p:nvPr/>
        </p:nvSpPr>
        <p:spPr bwMode="auto">
          <a:xfrm>
            <a:off x="8591550" y="1137442"/>
            <a:ext cx="1728788" cy="851696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исполнения</a:t>
            </a:r>
          </a:p>
        </p:txBody>
      </p:sp>
      <p:sp>
        <p:nvSpPr>
          <p:cNvPr id="32773" name="AutoShape 6"/>
          <p:cNvSpPr>
            <a:spLocks noChangeArrowheads="1"/>
          </p:cNvSpPr>
          <p:nvPr/>
        </p:nvSpPr>
        <p:spPr bwMode="auto">
          <a:xfrm>
            <a:off x="6864350" y="1137442"/>
            <a:ext cx="1728788" cy="851696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Кассовое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исполнение</a:t>
            </a:r>
          </a:p>
        </p:txBody>
      </p:sp>
      <p:sp>
        <p:nvSpPr>
          <p:cNvPr id="32774" name="AutoShape 7"/>
          <p:cNvSpPr>
            <a:spLocks noChangeArrowheads="1"/>
          </p:cNvSpPr>
          <p:nvPr/>
        </p:nvSpPr>
        <p:spPr bwMode="auto">
          <a:xfrm>
            <a:off x="5221288" y="1128710"/>
            <a:ext cx="1652589" cy="858047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План</a:t>
            </a:r>
          </a:p>
        </p:txBody>
      </p:sp>
      <p:sp>
        <p:nvSpPr>
          <p:cNvPr id="32775" name="AutoShape 8"/>
          <p:cNvSpPr>
            <a:spLocks noChangeArrowheads="1"/>
          </p:cNvSpPr>
          <p:nvPr/>
        </p:nvSpPr>
        <p:spPr bwMode="auto">
          <a:xfrm>
            <a:off x="252408" y="1989138"/>
            <a:ext cx="4979991" cy="576262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dirty="0">
              <a:latin typeface="+mn-lt"/>
              <a:ea typeface="Microsoft YaHei" pitchFamily="34" charset="-122"/>
            </a:endParaRP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Администрация Зырянского района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Томской области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+mn-lt"/>
              <a:ea typeface="Microsoft YaHei" pitchFamily="34" charset="-122"/>
            </a:endParaRPr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>
            <a:off x="252408" y="2565399"/>
            <a:ext cx="4979991" cy="961231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Управление образования </a:t>
            </a:r>
            <a:endParaRPr lang="ru-RU" altLang="ru-RU" sz="1400" dirty="0">
              <a:solidFill>
                <a:srgbClr val="003300"/>
              </a:solidFill>
              <a:latin typeface="+mn-lt"/>
            </a:endParaRP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Администрации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Зырянского района</a:t>
            </a:r>
          </a:p>
        </p:txBody>
      </p:sp>
      <p:sp>
        <p:nvSpPr>
          <p:cNvPr id="32777" name="AutoShape 10"/>
          <p:cNvSpPr>
            <a:spLocks noChangeArrowheads="1"/>
          </p:cNvSpPr>
          <p:nvPr/>
        </p:nvSpPr>
        <p:spPr bwMode="auto">
          <a:xfrm>
            <a:off x="252407" y="3529012"/>
            <a:ext cx="5075244" cy="1035050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Муниципальное казённое учреждение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«Управление жизнеобеспечения,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муниципального имущества и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Земельных отношений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Администрации Зырянского района»</a:t>
            </a:r>
          </a:p>
        </p:txBody>
      </p:sp>
      <p:sp>
        <p:nvSpPr>
          <p:cNvPr id="32778" name="AutoShape 11"/>
          <p:cNvSpPr>
            <a:spLocks noChangeArrowheads="1"/>
          </p:cNvSpPr>
          <p:nvPr/>
        </p:nvSpPr>
        <p:spPr bwMode="auto">
          <a:xfrm>
            <a:off x="252406" y="4534695"/>
            <a:ext cx="4979994" cy="83581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Муниципальное казённое учреждение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«Управление финансов Администрации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Зырянского района»</a:t>
            </a:r>
          </a:p>
        </p:txBody>
      </p:sp>
      <p:sp>
        <p:nvSpPr>
          <p:cNvPr id="32779" name="AutoShape 12"/>
          <p:cNvSpPr>
            <a:spLocks noChangeArrowheads="1"/>
          </p:cNvSpPr>
          <p:nvPr/>
        </p:nvSpPr>
        <p:spPr bwMode="auto">
          <a:xfrm>
            <a:off x="252405" y="5370514"/>
            <a:ext cx="4968883" cy="358776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Дума Зырянского района</a:t>
            </a:r>
          </a:p>
        </p:txBody>
      </p:sp>
      <p:sp>
        <p:nvSpPr>
          <p:cNvPr id="32780" name="AutoShape 13"/>
          <p:cNvSpPr>
            <a:spLocks noChangeArrowheads="1"/>
          </p:cNvSpPr>
          <p:nvPr/>
        </p:nvSpPr>
        <p:spPr bwMode="auto">
          <a:xfrm>
            <a:off x="252404" y="5698332"/>
            <a:ext cx="4979996" cy="53260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dirty="0">
              <a:solidFill>
                <a:srgbClr val="0033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Контрольно-счетный орган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Зырянского</a:t>
            </a:r>
            <a:r>
              <a:rPr lang="en-US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района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781" name="AutoShape 14"/>
          <p:cNvSpPr>
            <a:spLocks noChangeArrowheads="1"/>
          </p:cNvSpPr>
          <p:nvPr/>
        </p:nvSpPr>
        <p:spPr bwMode="auto">
          <a:xfrm>
            <a:off x="252403" y="6230941"/>
            <a:ext cx="4979997" cy="293684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b="1" dirty="0"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Итого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782" name="AutoShape 15"/>
          <p:cNvSpPr>
            <a:spLocks noChangeArrowheads="1"/>
          </p:cNvSpPr>
          <p:nvPr/>
        </p:nvSpPr>
        <p:spPr bwMode="auto">
          <a:xfrm>
            <a:off x="5232400" y="1989138"/>
            <a:ext cx="1652588" cy="576262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163 161</a:t>
            </a:r>
          </a:p>
        </p:txBody>
      </p:sp>
      <p:sp>
        <p:nvSpPr>
          <p:cNvPr id="32783" name="AutoShape 16"/>
          <p:cNvSpPr>
            <a:spLocks noChangeArrowheads="1"/>
          </p:cNvSpPr>
          <p:nvPr/>
        </p:nvSpPr>
        <p:spPr bwMode="auto">
          <a:xfrm>
            <a:off x="5232400" y="2565400"/>
            <a:ext cx="1631950" cy="935038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318 016</a:t>
            </a:r>
            <a:endParaRPr lang="ru-RU" altLang="ru-RU" sz="14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32784" name="AutoShape 17"/>
          <p:cNvSpPr>
            <a:spLocks noChangeArrowheads="1"/>
          </p:cNvSpPr>
          <p:nvPr/>
        </p:nvSpPr>
        <p:spPr bwMode="auto">
          <a:xfrm>
            <a:off x="5253038" y="3499647"/>
            <a:ext cx="1631950" cy="1064416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29 649</a:t>
            </a:r>
          </a:p>
        </p:txBody>
      </p:sp>
      <p:sp>
        <p:nvSpPr>
          <p:cNvPr id="32785" name="AutoShape 18"/>
          <p:cNvSpPr>
            <a:spLocks noChangeArrowheads="1"/>
          </p:cNvSpPr>
          <p:nvPr/>
        </p:nvSpPr>
        <p:spPr bwMode="auto">
          <a:xfrm>
            <a:off x="5221288" y="4532314"/>
            <a:ext cx="1643062" cy="831850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117 039</a:t>
            </a:r>
          </a:p>
        </p:txBody>
      </p:sp>
      <p:sp>
        <p:nvSpPr>
          <p:cNvPr id="32786" name="AutoShape 19"/>
          <p:cNvSpPr>
            <a:spLocks noChangeArrowheads="1"/>
          </p:cNvSpPr>
          <p:nvPr/>
        </p:nvSpPr>
        <p:spPr bwMode="auto">
          <a:xfrm>
            <a:off x="5221288" y="5364163"/>
            <a:ext cx="1654173" cy="323057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1059</a:t>
            </a:r>
          </a:p>
        </p:txBody>
      </p:sp>
      <p:sp>
        <p:nvSpPr>
          <p:cNvPr id="32787" name="AutoShape 20"/>
          <p:cNvSpPr>
            <a:spLocks noChangeArrowheads="1"/>
          </p:cNvSpPr>
          <p:nvPr/>
        </p:nvSpPr>
        <p:spPr bwMode="auto">
          <a:xfrm>
            <a:off x="5232400" y="5657848"/>
            <a:ext cx="1631950" cy="561981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1 208</a:t>
            </a:r>
          </a:p>
        </p:txBody>
      </p:sp>
      <p:sp>
        <p:nvSpPr>
          <p:cNvPr id="32788" name="AutoShape 21"/>
          <p:cNvSpPr>
            <a:spLocks noChangeArrowheads="1"/>
          </p:cNvSpPr>
          <p:nvPr/>
        </p:nvSpPr>
        <p:spPr bwMode="auto">
          <a:xfrm>
            <a:off x="5232399" y="6219829"/>
            <a:ext cx="1631950" cy="330992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630 132</a:t>
            </a:r>
          </a:p>
        </p:txBody>
      </p:sp>
      <p:sp>
        <p:nvSpPr>
          <p:cNvPr id="32789" name="AutoShape 22"/>
          <p:cNvSpPr>
            <a:spLocks noChangeArrowheads="1"/>
          </p:cNvSpPr>
          <p:nvPr/>
        </p:nvSpPr>
        <p:spPr bwMode="auto">
          <a:xfrm>
            <a:off x="6875461" y="1989138"/>
            <a:ext cx="1728788" cy="576262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154 557</a:t>
            </a:r>
            <a:endParaRPr lang="ru-RU" altLang="ru-RU" sz="14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32790" name="AutoShape 23"/>
          <p:cNvSpPr>
            <a:spLocks noChangeArrowheads="1"/>
          </p:cNvSpPr>
          <p:nvPr/>
        </p:nvSpPr>
        <p:spPr bwMode="auto">
          <a:xfrm>
            <a:off x="6864350" y="2565400"/>
            <a:ext cx="1728788" cy="93503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314 187</a:t>
            </a:r>
          </a:p>
        </p:txBody>
      </p:sp>
      <p:sp>
        <p:nvSpPr>
          <p:cNvPr id="32791" name="AutoShape 24"/>
          <p:cNvSpPr>
            <a:spLocks noChangeArrowheads="1"/>
          </p:cNvSpPr>
          <p:nvPr/>
        </p:nvSpPr>
        <p:spPr bwMode="auto">
          <a:xfrm>
            <a:off x="6864350" y="3500438"/>
            <a:ext cx="1728788" cy="1034257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+mn-lt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29 638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792" name="AutoShape 25"/>
          <p:cNvSpPr>
            <a:spLocks noChangeArrowheads="1"/>
          </p:cNvSpPr>
          <p:nvPr/>
        </p:nvSpPr>
        <p:spPr bwMode="auto">
          <a:xfrm>
            <a:off x="6864350" y="4536281"/>
            <a:ext cx="1781176" cy="827881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112 220</a:t>
            </a:r>
          </a:p>
        </p:txBody>
      </p:sp>
      <p:sp>
        <p:nvSpPr>
          <p:cNvPr id="32793" name="AutoShape 26"/>
          <p:cNvSpPr>
            <a:spLocks noChangeArrowheads="1"/>
          </p:cNvSpPr>
          <p:nvPr/>
        </p:nvSpPr>
        <p:spPr bwMode="auto">
          <a:xfrm>
            <a:off x="6864350" y="5364163"/>
            <a:ext cx="1728788" cy="334169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1059</a:t>
            </a:r>
          </a:p>
        </p:txBody>
      </p:sp>
      <p:sp>
        <p:nvSpPr>
          <p:cNvPr id="32794" name="AutoShape 27"/>
          <p:cNvSpPr>
            <a:spLocks noChangeArrowheads="1"/>
          </p:cNvSpPr>
          <p:nvPr/>
        </p:nvSpPr>
        <p:spPr bwMode="auto">
          <a:xfrm>
            <a:off x="6864350" y="5686426"/>
            <a:ext cx="1728788" cy="51593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1 208</a:t>
            </a:r>
          </a:p>
        </p:txBody>
      </p:sp>
      <p:sp>
        <p:nvSpPr>
          <p:cNvPr id="32795" name="AutoShape 28"/>
          <p:cNvSpPr>
            <a:spLocks noChangeArrowheads="1"/>
          </p:cNvSpPr>
          <p:nvPr/>
        </p:nvSpPr>
        <p:spPr bwMode="auto">
          <a:xfrm>
            <a:off x="6767512" y="6174582"/>
            <a:ext cx="1824038" cy="358778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b="1" dirty="0"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612 869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796" name="AutoShape 29"/>
          <p:cNvSpPr>
            <a:spLocks noChangeArrowheads="1"/>
          </p:cNvSpPr>
          <p:nvPr/>
        </p:nvSpPr>
        <p:spPr bwMode="auto">
          <a:xfrm>
            <a:off x="8591550" y="1989138"/>
            <a:ext cx="1728788" cy="576262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94,7</a:t>
            </a:r>
          </a:p>
        </p:txBody>
      </p:sp>
      <p:sp>
        <p:nvSpPr>
          <p:cNvPr id="32797" name="AutoShape 30"/>
          <p:cNvSpPr>
            <a:spLocks noChangeArrowheads="1"/>
          </p:cNvSpPr>
          <p:nvPr/>
        </p:nvSpPr>
        <p:spPr bwMode="auto">
          <a:xfrm>
            <a:off x="8591550" y="2565400"/>
            <a:ext cx="1728788" cy="935038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98,8</a:t>
            </a:r>
            <a:endParaRPr lang="ru-RU" altLang="ru-RU" sz="14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32798" name="AutoShape 31"/>
          <p:cNvSpPr>
            <a:spLocks noChangeArrowheads="1"/>
          </p:cNvSpPr>
          <p:nvPr/>
        </p:nvSpPr>
        <p:spPr bwMode="auto">
          <a:xfrm>
            <a:off x="8591550" y="3469481"/>
            <a:ext cx="1728788" cy="103425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100,0</a:t>
            </a:r>
          </a:p>
        </p:txBody>
      </p:sp>
      <p:sp>
        <p:nvSpPr>
          <p:cNvPr id="32799" name="AutoShape 32"/>
          <p:cNvSpPr>
            <a:spLocks noChangeArrowheads="1"/>
          </p:cNvSpPr>
          <p:nvPr/>
        </p:nvSpPr>
        <p:spPr bwMode="auto">
          <a:xfrm>
            <a:off x="8591550" y="4503739"/>
            <a:ext cx="1728788" cy="866774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95,9</a:t>
            </a:r>
          </a:p>
        </p:txBody>
      </p:sp>
      <p:sp>
        <p:nvSpPr>
          <p:cNvPr id="32800" name="AutoShape 33"/>
          <p:cNvSpPr>
            <a:spLocks noChangeArrowheads="1"/>
          </p:cNvSpPr>
          <p:nvPr/>
        </p:nvSpPr>
        <p:spPr bwMode="auto">
          <a:xfrm>
            <a:off x="8591550" y="5307806"/>
            <a:ext cx="1728788" cy="378619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dirty="0"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801" name="AutoShape 34"/>
          <p:cNvSpPr>
            <a:spLocks noChangeArrowheads="1"/>
          </p:cNvSpPr>
          <p:nvPr/>
        </p:nvSpPr>
        <p:spPr bwMode="auto">
          <a:xfrm>
            <a:off x="8591550" y="5657849"/>
            <a:ext cx="1728788" cy="532610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dirty="0"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802" name="AutoShape 35"/>
          <p:cNvSpPr>
            <a:spLocks noChangeArrowheads="1"/>
          </p:cNvSpPr>
          <p:nvPr/>
        </p:nvSpPr>
        <p:spPr bwMode="auto">
          <a:xfrm>
            <a:off x="8591550" y="6174582"/>
            <a:ext cx="1728788" cy="374656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+mn-lt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97,3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+mn-lt"/>
              <a:ea typeface="Microsoft YaHei" pitchFamily="34" charset="-122"/>
            </a:endParaRPr>
          </a:p>
        </p:txBody>
      </p:sp>
      <p:sp>
        <p:nvSpPr>
          <p:cNvPr id="32803" name="AutoShape 36"/>
          <p:cNvSpPr>
            <a:spLocks noChangeArrowheads="1"/>
          </p:cNvSpPr>
          <p:nvPr/>
        </p:nvSpPr>
        <p:spPr bwMode="auto">
          <a:xfrm>
            <a:off x="10309227" y="1986757"/>
            <a:ext cx="1492248" cy="578642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25,2</a:t>
            </a:r>
            <a:endParaRPr lang="ru-RU" altLang="ru-RU" sz="14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32804" name="AutoShape 37"/>
          <p:cNvSpPr>
            <a:spLocks noChangeArrowheads="1"/>
          </p:cNvSpPr>
          <p:nvPr/>
        </p:nvSpPr>
        <p:spPr bwMode="auto">
          <a:xfrm>
            <a:off x="10320338" y="2532855"/>
            <a:ext cx="1481137" cy="966791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51,3</a:t>
            </a:r>
          </a:p>
        </p:txBody>
      </p:sp>
      <p:sp>
        <p:nvSpPr>
          <p:cNvPr id="32805" name="AutoShape 38"/>
          <p:cNvSpPr>
            <a:spLocks noChangeArrowheads="1"/>
          </p:cNvSpPr>
          <p:nvPr/>
        </p:nvSpPr>
        <p:spPr bwMode="auto">
          <a:xfrm>
            <a:off x="10320338" y="3500438"/>
            <a:ext cx="1481137" cy="1003301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4,8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806" name="AutoShape 39"/>
          <p:cNvSpPr>
            <a:spLocks noChangeArrowheads="1"/>
          </p:cNvSpPr>
          <p:nvPr/>
        </p:nvSpPr>
        <p:spPr bwMode="auto">
          <a:xfrm>
            <a:off x="10320338" y="4435477"/>
            <a:ext cx="1481137" cy="928688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18,3</a:t>
            </a:r>
          </a:p>
        </p:txBody>
      </p:sp>
      <p:sp>
        <p:nvSpPr>
          <p:cNvPr id="32807" name="AutoShape 40"/>
          <p:cNvSpPr>
            <a:spLocks noChangeArrowheads="1"/>
          </p:cNvSpPr>
          <p:nvPr/>
        </p:nvSpPr>
        <p:spPr bwMode="auto">
          <a:xfrm>
            <a:off x="10320338" y="5307807"/>
            <a:ext cx="1481137" cy="378618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0,2</a:t>
            </a:r>
          </a:p>
        </p:txBody>
      </p:sp>
      <p:sp>
        <p:nvSpPr>
          <p:cNvPr id="32808" name="AutoShape 41"/>
          <p:cNvSpPr>
            <a:spLocks noChangeArrowheads="1"/>
          </p:cNvSpPr>
          <p:nvPr/>
        </p:nvSpPr>
        <p:spPr bwMode="auto">
          <a:xfrm>
            <a:off x="10320338" y="5686426"/>
            <a:ext cx="1481137" cy="504033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dirty="0"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0,2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809" name="AutoShape 42"/>
          <p:cNvSpPr>
            <a:spLocks noChangeArrowheads="1"/>
          </p:cNvSpPr>
          <p:nvPr/>
        </p:nvSpPr>
        <p:spPr bwMode="auto">
          <a:xfrm>
            <a:off x="10320338" y="6190460"/>
            <a:ext cx="1481137" cy="358778"/>
          </a:xfrm>
          <a:prstGeom prst="actionButtonBlank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400" b="1" dirty="0"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0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467751" y="363538"/>
            <a:ext cx="954505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+mn-lt"/>
                <a:cs typeface="Calibri" panose="020F0502020204030204" pitchFamily="34" charset="0"/>
              </a:rPr>
              <a:t>Расходы бюджета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  <a:cs typeface="Calibri" panose="020F0502020204030204" pitchFamily="34" charset="0"/>
              </a:rPr>
              <a:t>в разделам функциональной классификации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33391A-3019-479F-8896-7D60512C1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075" y="1779310"/>
            <a:ext cx="2628899" cy="1511696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Всего исполнено 612 869 </a:t>
            </a:r>
            <a:r>
              <a:rPr lang="ru-RU" altLang="ru-RU" sz="2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или 97,3%</a:t>
            </a:r>
          </a:p>
        </p:txBody>
      </p:sp>
      <p:graphicFrame>
        <p:nvGraphicFramePr>
          <p:cNvPr id="6" name="Object 19">
            <a:extLst>
              <a:ext uri="{FF2B5EF4-FFF2-40B4-BE49-F238E27FC236}">
                <a16:creationId xmlns:a16="http://schemas.microsoft.com/office/drawing/2014/main" id="{3F4A9022-0A25-4718-8BA0-0BA6AC0C1A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074795"/>
              </p:ext>
            </p:extLst>
          </p:nvPr>
        </p:nvGraphicFramePr>
        <p:xfrm>
          <a:off x="828675" y="1656200"/>
          <a:ext cx="7867651" cy="483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2065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F7274F-AFCE-42BE-BF44-28C26EC1244E}"/>
              </a:ext>
            </a:extLst>
          </p:cNvPr>
          <p:cNvSpPr/>
          <p:nvPr/>
        </p:nvSpPr>
        <p:spPr>
          <a:xfrm>
            <a:off x="171450" y="195262"/>
            <a:ext cx="1175702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49153" name="Text Box 31"/>
          <p:cNvSpPr txBox="1">
            <a:spLocks noChangeArrowheads="1"/>
          </p:cNvSpPr>
          <p:nvPr/>
        </p:nvSpPr>
        <p:spPr bwMode="auto">
          <a:xfrm>
            <a:off x="645320" y="217487"/>
            <a:ext cx="10901362" cy="820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800" b="1" dirty="0">
                <a:solidFill>
                  <a:srgbClr val="003300"/>
                </a:solidFill>
                <a:latin typeface="+mn-lt"/>
              </a:rPr>
              <a:t>«Образование»</a:t>
            </a:r>
            <a:endParaRPr lang="ru-RU" altLang="ru-RU" sz="4800" b="1" dirty="0">
              <a:solidFill>
                <a:srgbClr val="0033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9154" name="Text Box 31"/>
          <p:cNvSpPr txBox="1">
            <a:spLocks noChangeArrowheads="1"/>
          </p:cNvSpPr>
          <p:nvPr/>
        </p:nvSpPr>
        <p:spPr bwMode="auto">
          <a:xfrm>
            <a:off x="0" y="6021388"/>
            <a:ext cx="12192000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ctr" defTabSz="449263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Исполнение за 2021 год составило 307 490 </a:t>
            </a:r>
            <a:r>
              <a:rPr lang="ru-RU" altLang="ru-RU" sz="20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, </a:t>
            </a:r>
          </a:p>
          <a:p>
            <a:pPr algn="ctr" defTabSz="449263">
              <a:lnSpc>
                <a:spcPct val="90000"/>
              </a:lnSpc>
              <a:spcBef>
                <a:spcPts val="0"/>
              </a:spcBef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или 98,8 % от плановых назначений</a:t>
            </a:r>
          </a:p>
        </p:txBody>
      </p:sp>
      <p:sp>
        <p:nvSpPr>
          <p:cNvPr id="49155" name="Скругленный прямоугольник 21"/>
          <p:cNvSpPr>
            <a:spLocks noChangeArrowheads="1"/>
          </p:cNvSpPr>
          <p:nvPr/>
        </p:nvSpPr>
        <p:spPr bwMode="auto">
          <a:xfrm>
            <a:off x="229393" y="4929981"/>
            <a:ext cx="3263900" cy="1079499"/>
          </a:xfrm>
          <a:prstGeom prst="roundRect">
            <a:avLst>
              <a:gd name="adj" fmla="val 16667"/>
            </a:avLst>
          </a:prstGeom>
          <a:solidFill>
            <a:srgbClr val="85C27F">
              <a:alpha val="87057"/>
            </a:srgbClr>
          </a:solidFill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Исполнение за 2021 год составило     51 398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, или 100% от плановых назначений</a:t>
            </a:r>
          </a:p>
        </p:txBody>
      </p:sp>
      <p:sp>
        <p:nvSpPr>
          <p:cNvPr id="49156" name="Скругленный прямоугольник 21"/>
          <p:cNvSpPr>
            <a:spLocks noChangeArrowheads="1"/>
          </p:cNvSpPr>
          <p:nvPr/>
        </p:nvSpPr>
        <p:spPr bwMode="auto">
          <a:xfrm>
            <a:off x="3838576" y="4941887"/>
            <a:ext cx="4705350" cy="1081087"/>
          </a:xfrm>
          <a:prstGeom prst="roundRect">
            <a:avLst>
              <a:gd name="adj" fmla="val 16667"/>
            </a:avLst>
          </a:prstGeom>
          <a:solidFill>
            <a:srgbClr val="85C27F">
              <a:alpha val="87057"/>
            </a:srgbClr>
          </a:solidFill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Исполнение за 2021год составило </a:t>
            </a:r>
          </a:p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240 646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, или 98,4% от </a:t>
            </a:r>
          </a:p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плановых назначений</a:t>
            </a:r>
          </a:p>
        </p:txBody>
      </p:sp>
      <p:sp>
        <p:nvSpPr>
          <p:cNvPr id="49157" name="Скругленный прямоугольник 21"/>
          <p:cNvSpPr>
            <a:spLocks noChangeArrowheads="1"/>
          </p:cNvSpPr>
          <p:nvPr/>
        </p:nvSpPr>
        <p:spPr bwMode="auto">
          <a:xfrm>
            <a:off x="8698708" y="4940300"/>
            <a:ext cx="3168650" cy="1081087"/>
          </a:xfrm>
          <a:prstGeom prst="roundRect">
            <a:avLst>
              <a:gd name="adj" fmla="val 16667"/>
            </a:avLst>
          </a:prstGeom>
          <a:solidFill>
            <a:srgbClr val="85C27F">
              <a:alpha val="87057"/>
            </a:srgbClr>
          </a:solidFill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Исполнение за 2021год составило    15 446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, или 99,9% от плановых назначений</a:t>
            </a:r>
          </a:p>
        </p:txBody>
      </p:sp>
      <p:sp>
        <p:nvSpPr>
          <p:cNvPr id="49158" name="AutoShape 162"/>
          <p:cNvSpPr>
            <a:spLocks noChangeArrowheads="1"/>
          </p:cNvSpPr>
          <p:nvPr/>
        </p:nvSpPr>
        <p:spPr bwMode="auto">
          <a:xfrm>
            <a:off x="239713" y="911225"/>
            <a:ext cx="4078288" cy="820738"/>
          </a:xfrm>
          <a:prstGeom prst="ribbon">
            <a:avLst>
              <a:gd name="adj1" fmla="val 12500"/>
              <a:gd name="adj2" fmla="val 49972"/>
            </a:avLst>
          </a:prstGeom>
          <a:solidFill>
            <a:srgbClr val="9BD878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Дошкольное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образование</a:t>
            </a:r>
          </a:p>
        </p:txBody>
      </p:sp>
      <p:sp>
        <p:nvSpPr>
          <p:cNvPr id="49159" name="AutoShape 163"/>
          <p:cNvSpPr>
            <a:spLocks noChangeArrowheads="1"/>
          </p:cNvSpPr>
          <p:nvPr/>
        </p:nvSpPr>
        <p:spPr bwMode="auto">
          <a:xfrm>
            <a:off x="147637" y="1879600"/>
            <a:ext cx="4078288" cy="2952750"/>
          </a:xfrm>
          <a:prstGeom prst="verticalScroll">
            <a:avLst>
              <a:gd name="adj" fmla="val 12500"/>
            </a:avLst>
          </a:prstGeom>
          <a:solidFill>
            <a:srgbClr val="A77E5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представлено 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3 детскими садами и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12 группами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дошкольного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образования на базе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общеобразовательных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организаций</a:t>
            </a:r>
          </a:p>
          <a:p>
            <a:pPr algn="ctr">
              <a:lnSpc>
                <a:spcPct val="90000"/>
              </a:lnSpc>
            </a:pPr>
            <a:endParaRPr lang="ru-RU" altLang="ru-RU" sz="1400" b="1" i="1" dirty="0">
              <a:latin typeface="Microsoft YaHei" pitchFamily="34" charset="-122"/>
            </a:endParaRPr>
          </a:p>
        </p:txBody>
      </p:sp>
      <p:sp>
        <p:nvSpPr>
          <p:cNvPr id="49160" name="AutoShape 164"/>
          <p:cNvSpPr>
            <a:spLocks noChangeArrowheads="1"/>
          </p:cNvSpPr>
          <p:nvPr/>
        </p:nvSpPr>
        <p:spPr bwMode="auto">
          <a:xfrm>
            <a:off x="4078288" y="952500"/>
            <a:ext cx="4079875" cy="82073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9BD878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Общее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образование</a:t>
            </a:r>
          </a:p>
        </p:txBody>
      </p:sp>
      <p:sp>
        <p:nvSpPr>
          <p:cNvPr id="49161" name="AutoShape 165"/>
          <p:cNvSpPr>
            <a:spLocks noChangeArrowheads="1"/>
          </p:cNvSpPr>
          <p:nvPr/>
        </p:nvSpPr>
        <p:spPr bwMode="auto">
          <a:xfrm>
            <a:off x="7874001" y="929482"/>
            <a:ext cx="4078287" cy="82073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9BD878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Дополнительное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образование</a:t>
            </a:r>
          </a:p>
        </p:txBody>
      </p:sp>
      <p:sp>
        <p:nvSpPr>
          <p:cNvPr id="49162" name="AutoShape 167"/>
          <p:cNvSpPr>
            <a:spLocks noChangeArrowheads="1"/>
          </p:cNvSpPr>
          <p:nvPr/>
        </p:nvSpPr>
        <p:spPr bwMode="auto">
          <a:xfrm>
            <a:off x="3983038" y="1916113"/>
            <a:ext cx="4225925" cy="2952750"/>
          </a:xfrm>
          <a:prstGeom prst="verticalScroll">
            <a:avLst>
              <a:gd name="adj" fmla="val 12500"/>
            </a:avLst>
          </a:prstGeom>
          <a:solidFill>
            <a:srgbClr val="A77E5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представлено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4 средними школами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4 основными школами и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6 филиалами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2 из которых реализуют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только программы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начального образования</a:t>
            </a:r>
          </a:p>
        </p:txBody>
      </p:sp>
      <p:sp>
        <p:nvSpPr>
          <p:cNvPr id="49163" name="AutoShape 168"/>
          <p:cNvSpPr>
            <a:spLocks noChangeArrowheads="1"/>
          </p:cNvSpPr>
          <p:nvPr/>
        </p:nvSpPr>
        <p:spPr bwMode="auto">
          <a:xfrm>
            <a:off x="7850188" y="1927225"/>
            <a:ext cx="4078287" cy="2952750"/>
          </a:xfrm>
          <a:prstGeom prst="verticalScroll">
            <a:avLst>
              <a:gd name="adj" fmla="val 12500"/>
            </a:avLst>
          </a:prstGeom>
          <a:solidFill>
            <a:srgbClr val="A77E5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представлено </a:t>
            </a:r>
          </a:p>
          <a:p>
            <a:pPr algn="ctr">
              <a:lnSpc>
                <a:spcPct val="90000"/>
              </a:lnSpc>
            </a:pPr>
            <a:r>
              <a:rPr lang="ru-RU" altLang="ru-RU" b="1" dirty="0">
                <a:solidFill>
                  <a:srgbClr val="003300"/>
                </a:solidFill>
                <a:latin typeface="+mn-lt"/>
              </a:rPr>
              <a:t>2 учреждениями</a:t>
            </a:r>
          </a:p>
        </p:txBody>
      </p:sp>
    </p:spTree>
  </p:cSld>
  <p:clrMapOvr>
    <a:masterClrMapping/>
  </p:clrMapOvr>
  <p:transition advClick="0" advTm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CA347C-F09B-4E2E-A812-59854D11024C}"/>
              </a:ext>
            </a:extLst>
          </p:cNvPr>
          <p:cNvSpPr/>
          <p:nvPr/>
        </p:nvSpPr>
        <p:spPr>
          <a:xfrm>
            <a:off x="276225" y="180975"/>
            <a:ext cx="11744324" cy="6481763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50177" name="Rectangle 6"/>
          <p:cNvSpPr>
            <a:spLocks noChangeArrowheads="1"/>
          </p:cNvSpPr>
          <p:nvPr/>
        </p:nvSpPr>
        <p:spPr bwMode="auto">
          <a:xfrm>
            <a:off x="162178" y="3644900"/>
            <a:ext cx="5952872" cy="3012484"/>
          </a:xfrm>
          <a:prstGeom prst="rect">
            <a:avLst/>
          </a:prstGeom>
          <a:solidFill>
            <a:srgbClr val="85C27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Сфера культуры в Зырянском районе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включает: </a:t>
            </a:r>
          </a:p>
          <a:p>
            <a:pPr algn="ctr">
              <a:lnSpc>
                <a:spcPct val="90000"/>
              </a:lnSpc>
            </a:pPr>
            <a:endParaRPr lang="ru-RU" altLang="ru-RU" sz="2000" dirty="0">
              <a:solidFill>
                <a:srgbClr val="003300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МАУ «Центр культуры» Зырянского района,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МБУ «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</a:rPr>
              <a:t>Межпоселенческая</a:t>
            </a: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 централизованная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библиотечная система Зырянского района»,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МБУ «Зырянский краеведческий музей»</a:t>
            </a:r>
          </a:p>
          <a:p>
            <a:pPr algn="ctr">
              <a:lnSpc>
                <a:spcPct val="90000"/>
              </a:lnSpc>
            </a:pPr>
            <a:endParaRPr lang="ru-RU" altLang="ru-RU" sz="1600" i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50178" name="Rectangle 7"/>
          <p:cNvSpPr>
            <a:spLocks noChangeArrowheads="1"/>
          </p:cNvSpPr>
          <p:nvPr/>
        </p:nvSpPr>
        <p:spPr bwMode="auto">
          <a:xfrm>
            <a:off x="6115050" y="1019175"/>
            <a:ext cx="5905499" cy="2627313"/>
          </a:xfrm>
          <a:prstGeom prst="rect">
            <a:avLst/>
          </a:prstGeom>
          <a:solidFill>
            <a:srgbClr val="85C27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Расходы составили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  45 098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, или 99,8%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из них: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 27 553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 на содержание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учреждений культуры</a:t>
            </a:r>
            <a:r>
              <a:rPr lang="en-US" altLang="ru-RU" sz="2000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за счет средств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местного бюджета;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12 488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 на достижение целевых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показателей по плану мероприятий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("дорожной карте") в части повышения </a:t>
            </a:r>
          </a:p>
          <a:p>
            <a:pPr algn="ctr">
              <a:lnSpc>
                <a:spcPct val="90000"/>
              </a:lnSpc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заработной платы работников культуры</a:t>
            </a:r>
          </a:p>
        </p:txBody>
      </p:sp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7620001" y="340443"/>
            <a:ext cx="364782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4800" b="1" dirty="0">
                <a:solidFill>
                  <a:srgbClr val="003300"/>
                </a:solidFill>
                <a:latin typeface="+mn-lt"/>
              </a:rPr>
              <a:t>«Культура»</a:t>
            </a:r>
          </a:p>
        </p:txBody>
      </p:sp>
      <p:pic>
        <p:nvPicPr>
          <p:cNvPr id="36877" name="Picture 29" descr="хор ветеранов Серебряная нить">
            <a:extLst/>
          </p:cNvPr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1450" y="195262"/>
            <a:ext cx="5943598" cy="347998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  <p:pic>
        <p:nvPicPr>
          <p:cNvPr id="36875" name="Picture 25" descr="Народный ансамбль русской песни  Радуга">
            <a:extLst/>
          </p:cNvPr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21343" y="3664541"/>
            <a:ext cx="5899208" cy="301248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</p:spTree>
  </p:cSld>
  <p:clrMapOvr>
    <a:masterClrMapping/>
  </p:clrMapOvr>
  <p:transition advClick="0" advTm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42AAD5-3FE6-4055-BBD3-9D043A8D3AE9}"/>
              </a:ext>
            </a:extLst>
          </p:cNvPr>
          <p:cNvSpPr/>
          <p:nvPr/>
        </p:nvSpPr>
        <p:spPr>
          <a:xfrm>
            <a:off x="0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51201" name="Picture 7" descr="д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4" y="295275"/>
            <a:ext cx="115728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8"/>
          <p:cNvSpPr>
            <a:spLocks noChangeArrowheads="1"/>
          </p:cNvSpPr>
          <p:nvPr/>
        </p:nvSpPr>
        <p:spPr bwMode="auto">
          <a:xfrm>
            <a:off x="1390650" y="1052513"/>
            <a:ext cx="5992731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МАУ «Центр культуры» Зырянского района</a:t>
            </a:r>
          </a:p>
        </p:txBody>
      </p:sp>
      <p:sp>
        <p:nvSpPr>
          <p:cNvPr id="51203" name="Rectangle 9"/>
          <p:cNvSpPr>
            <a:spLocks noChangeArrowheads="1"/>
          </p:cNvSpPr>
          <p:nvPr/>
        </p:nvSpPr>
        <p:spPr bwMode="auto">
          <a:xfrm>
            <a:off x="419100" y="5876925"/>
            <a:ext cx="11506199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FFFFFF"/>
                </a:solidFill>
                <a:latin typeface="+mn-lt"/>
              </a:rPr>
              <a:t>Расходы за 2021 год составили 28 508 </a:t>
            </a:r>
            <a:r>
              <a:rPr lang="ru-RU" altLang="ru-RU" sz="2400" b="1" dirty="0" err="1">
                <a:solidFill>
                  <a:srgbClr val="FFFFFF"/>
                </a:solidFill>
                <a:latin typeface="+mn-lt"/>
              </a:rPr>
              <a:t>тыс.рублей</a:t>
            </a:r>
            <a:r>
              <a:rPr lang="ru-RU" altLang="ru-RU" sz="2400" b="1" dirty="0">
                <a:solidFill>
                  <a:srgbClr val="FFFFFF"/>
                </a:solidFill>
                <a:latin typeface="+mn-lt"/>
              </a:rPr>
              <a:t>, или 99,7%</a:t>
            </a:r>
            <a:r>
              <a:rPr lang="en-US" altLang="ru-RU" sz="24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ru-RU" altLang="ru-RU" sz="2400" b="1" dirty="0">
                <a:solidFill>
                  <a:srgbClr val="FFFFFF"/>
                </a:solidFill>
                <a:latin typeface="+mn-lt"/>
              </a:rPr>
              <a:t>от плановых назначений</a:t>
            </a:r>
          </a:p>
        </p:txBody>
      </p:sp>
    </p:spTree>
  </p:cSld>
  <p:clrMapOvr>
    <a:masterClrMapping/>
  </p:clrMapOvr>
  <p:transition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200150" y="468313"/>
            <a:ext cx="97917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Основные характеристики </a:t>
            </a:r>
            <a:r>
              <a:rPr lang="ru-RU" altLang="ru-RU" sz="2800" b="1" dirty="0">
                <a:solidFill>
                  <a:srgbClr val="003300"/>
                </a:solidFill>
                <a:latin typeface="Calibri" pitchFamily="34" charset="0"/>
              </a:rPr>
              <a:t>муниципального образования Зырянский район</a:t>
            </a:r>
          </a:p>
        </p:txBody>
      </p:sp>
      <p:graphicFrame>
        <p:nvGraphicFramePr>
          <p:cNvPr id="12" name="Схема 11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2718593436"/>
              </p:ext>
            </p:extLst>
          </p:nvPr>
        </p:nvGraphicFramePr>
        <p:xfrm>
          <a:off x="4591816" y="2097088"/>
          <a:ext cx="7228708" cy="4183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Рисунок 18"/>
          <p:cNvPicPr>
            <a:picLocks noChangeAspect="1"/>
          </p:cNvPicPr>
          <p:nvPr/>
        </p:nvPicPr>
        <p:blipFill>
          <a:blip r:embed="rId7"/>
          <a:srcRect l="57739" t="57436" r="5643" b="9848"/>
          <a:stretch>
            <a:fillRect/>
          </a:stretch>
        </p:blipFill>
        <p:spPr bwMode="auto">
          <a:xfrm>
            <a:off x="257175" y="2097088"/>
            <a:ext cx="4334641" cy="418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7991EC0-599F-42BA-A23C-3F1E220A3AB2}"/>
              </a:ext>
            </a:extLst>
          </p:cNvPr>
          <p:cNvSpPr/>
          <p:nvPr/>
        </p:nvSpPr>
        <p:spPr>
          <a:xfrm>
            <a:off x="152400" y="347662"/>
            <a:ext cx="11928475" cy="6407151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B5682FE-5CBA-41A1-A07D-38B35577623C}"/>
              </a:ext>
            </a:extLst>
          </p:cNvPr>
          <p:cNvSpPr/>
          <p:nvPr/>
        </p:nvSpPr>
        <p:spPr>
          <a:xfrm>
            <a:off x="101600" y="317499"/>
            <a:ext cx="1193482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52225" name="Скругленный прямоугольник 18"/>
          <p:cNvSpPr>
            <a:spLocks noChangeArrowheads="1"/>
          </p:cNvSpPr>
          <p:nvPr/>
        </p:nvSpPr>
        <p:spPr bwMode="auto">
          <a:xfrm>
            <a:off x="9944100" y="3716338"/>
            <a:ext cx="2133600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Шиняеский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 филиал</a:t>
            </a:r>
          </a:p>
        </p:txBody>
      </p:sp>
      <p:sp>
        <p:nvSpPr>
          <p:cNvPr id="52226" name="Выноска с четырьмя стрелками 9"/>
          <p:cNvSpPr>
            <a:spLocks noChangeArrowheads="1"/>
          </p:cNvSpPr>
          <p:nvPr/>
        </p:nvSpPr>
        <p:spPr bwMode="auto">
          <a:xfrm>
            <a:off x="3600450" y="2636838"/>
            <a:ext cx="5103813" cy="3097212"/>
          </a:xfrm>
          <a:custGeom>
            <a:avLst/>
            <a:gdLst>
              <a:gd name="T0" fmla="*/ 4537580 w 3827473"/>
              <a:gd name="T1" fmla="*/ 0 h 2737400"/>
              <a:gd name="T2" fmla="*/ 0 w 3827473"/>
              <a:gd name="T3" fmla="*/ 3675947 h 2737400"/>
              <a:gd name="T4" fmla="*/ 4537580 w 3827473"/>
              <a:gd name="T5" fmla="*/ 7351894 h 2737400"/>
              <a:gd name="T6" fmla="*/ 9075154 w 3827473"/>
              <a:gd name="T7" fmla="*/ 3675947 h 27374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992789 w 3827473"/>
              <a:gd name="T13" fmla="*/ 710040 h 2737400"/>
              <a:gd name="T14" fmla="*/ 2834685 w 3827473"/>
              <a:gd name="T15" fmla="*/ 2027360 h 2737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27473" h="2737400">
                <a:moveTo>
                  <a:pt x="0" y="1368700"/>
                </a:moveTo>
                <a:lnTo>
                  <a:pt x="506830" y="861870"/>
                </a:lnTo>
                <a:lnTo>
                  <a:pt x="506830" y="1115285"/>
                </a:lnTo>
                <a:lnTo>
                  <a:pt x="992789" y="1115285"/>
                </a:lnTo>
                <a:lnTo>
                  <a:pt x="992789" y="710040"/>
                </a:lnTo>
                <a:lnTo>
                  <a:pt x="1660322" y="710040"/>
                </a:lnTo>
                <a:lnTo>
                  <a:pt x="1660322" y="506830"/>
                </a:lnTo>
                <a:lnTo>
                  <a:pt x="1406907" y="506830"/>
                </a:lnTo>
                <a:lnTo>
                  <a:pt x="1913737" y="0"/>
                </a:lnTo>
                <a:lnTo>
                  <a:pt x="2420566" y="506830"/>
                </a:lnTo>
                <a:lnTo>
                  <a:pt x="2167151" y="506830"/>
                </a:lnTo>
                <a:lnTo>
                  <a:pt x="2167151" y="710040"/>
                </a:lnTo>
                <a:lnTo>
                  <a:pt x="2834684" y="710040"/>
                </a:lnTo>
                <a:lnTo>
                  <a:pt x="2834684" y="1115285"/>
                </a:lnTo>
                <a:lnTo>
                  <a:pt x="3320643" y="1115285"/>
                </a:lnTo>
                <a:lnTo>
                  <a:pt x="3320643" y="861870"/>
                </a:lnTo>
                <a:lnTo>
                  <a:pt x="3827473" y="1368700"/>
                </a:lnTo>
                <a:lnTo>
                  <a:pt x="3320643" y="1875530"/>
                </a:lnTo>
                <a:lnTo>
                  <a:pt x="3320643" y="1622115"/>
                </a:lnTo>
                <a:lnTo>
                  <a:pt x="2834684" y="1622115"/>
                </a:lnTo>
                <a:lnTo>
                  <a:pt x="2834684" y="2027360"/>
                </a:lnTo>
                <a:lnTo>
                  <a:pt x="2167151" y="2027360"/>
                </a:lnTo>
                <a:lnTo>
                  <a:pt x="2167151" y="2230570"/>
                </a:lnTo>
                <a:lnTo>
                  <a:pt x="2420566" y="2230570"/>
                </a:lnTo>
                <a:lnTo>
                  <a:pt x="1913737" y="2737400"/>
                </a:lnTo>
                <a:lnTo>
                  <a:pt x="1406907" y="2230570"/>
                </a:lnTo>
                <a:lnTo>
                  <a:pt x="1660322" y="2230570"/>
                </a:lnTo>
                <a:lnTo>
                  <a:pt x="1660322" y="2027360"/>
                </a:lnTo>
                <a:lnTo>
                  <a:pt x="992789" y="2027360"/>
                </a:lnTo>
                <a:lnTo>
                  <a:pt x="992789" y="1622115"/>
                </a:lnTo>
                <a:lnTo>
                  <a:pt x="506830" y="1622115"/>
                </a:lnTo>
                <a:lnTo>
                  <a:pt x="506830" y="1875530"/>
                </a:lnTo>
                <a:lnTo>
                  <a:pt x="0" y="1368700"/>
                </a:lnTo>
                <a:close/>
              </a:path>
            </a:pathLst>
          </a:custGeom>
          <a:solidFill>
            <a:srgbClr val="85C27F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БИБЛИОТЕЧНАЯ СЕТЬ </a:t>
            </a:r>
          </a:p>
          <a:p>
            <a:pPr algn="ctr">
              <a:lnSpc>
                <a:spcPct val="90000"/>
              </a:lnSpc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РАЙОНА</a:t>
            </a:r>
          </a:p>
        </p:txBody>
      </p:sp>
      <p:sp>
        <p:nvSpPr>
          <p:cNvPr id="52227" name="Скругленный прямоугольник 18"/>
          <p:cNvSpPr>
            <a:spLocks noChangeArrowheads="1"/>
          </p:cNvSpPr>
          <p:nvPr/>
        </p:nvSpPr>
        <p:spPr bwMode="auto">
          <a:xfrm>
            <a:off x="334963" y="2349500"/>
            <a:ext cx="224790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Красноярский филиал</a:t>
            </a:r>
            <a:endParaRPr lang="ru-RU" altLang="ru-RU" sz="1400" b="1" dirty="0">
              <a:solidFill>
                <a:srgbClr val="0033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2228" name="Скругленный прямоугольник 18"/>
          <p:cNvSpPr>
            <a:spLocks noChangeArrowheads="1"/>
          </p:cNvSpPr>
          <p:nvPr/>
        </p:nvSpPr>
        <p:spPr bwMode="auto">
          <a:xfrm>
            <a:off x="239713" y="4941888"/>
            <a:ext cx="2247900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Цыгановский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29" name="Скругленный прямоугольник 18"/>
          <p:cNvSpPr>
            <a:spLocks noChangeArrowheads="1"/>
          </p:cNvSpPr>
          <p:nvPr/>
        </p:nvSpPr>
        <p:spPr bwMode="auto">
          <a:xfrm>
            <a:off x="9944100" y="3068638"/>
            <a:ext cx="2106613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Беловодовский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0" name="Скругленный прямоугольник 18"/>
          <p:cNvSpPr>
            <a:spLocks noChangeArrowheads="1"/>
          </p:cNvSpPr>
          <p:nvPr/>
        </p:nvSpPr>
        <p:spPr bwMode="auto">
          <a:xfrm>
            <a:off x="146050" y="2997200"/>
            <a:ext cx="210185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Богословский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1" name="Скругленный прямоугольник 18"/>
          <p:cNvSpPr>
            <a:spLocks noChangeArrowheads="1"/>
          </p:cNvSpPr>
          <p:nvPr/>
        </p:nvSpPr>
        <p:spPr bwMode="auto">
          <a:xfrm>
            <a:off x="112713" y="4292600"/>
            <a:ext cx="2135187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Берлинский филиал</a:t>
            </a:r>
          </a:p>
        </p:txBody>
      </p:sp>
      <p:sp>
        <p:nvSpPr>
          <p:cNvPr id="52232" name="Скругленный прямоугольник 18"/>
          <p:cNvSpPr>
            <a:spLocks noChangeArrowheads="1"/>
          </p:cNvSpPr>
          <p:nvPr/>
        </p:nvSpPr>
        <p:spPr bwMode="auto">
          <a:xfrm>
            <a:off x="9647238" y="5013325"/>
            <a:ext cx="224790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Вамболинский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3" name="Скругленный прямоугольник 18"/>
          <p:cNvSpPr>
            <a:spLocks noChangeArrowheads="1"/>
          </p:cNvSpPr>
          <p:nvPr/>
        </p:nvSpPr>
        <p:spPr bwMode="auto">
          <a:xfrm>
            <a:off x="9647238" y="2420938"/>
            <a:ext cx="2247900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Высоковский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4" name="Скругленный прямоугольник 18"/>
          <p:cNvSpPr>
            <a:spLocks noChangeArrowheads="1"/>
          </p:cNvSpPr>
          <p:nvPr/>
        </p:nvSpPr>
        <p:spPr bwMode="auto">
          <a:xfrm>
            <a:off x="2927350" y="5805488"/>
            <a:ext cx="2247900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Громышевский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5" name="Скругленный прямоугольник 18"/>
          <p:cNvSpPr>
            <a:spLocks noChangeArrowheads="1"/>
          </p:cNvSpPr>
          <p:nvPr/>
        </p:nvSpPr>
        <p:spPr bwMode="auto">
          <a:xfrm>
            <a:off x="4945063" y="6297613"/>
            <a:ext cx="2247900" cy="4572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Дубровский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6" name="Скругленный прямоугольник 18"/>
          <p:cNvSpPr>
            <a:spLocks noChangeArrowheads="1"/>
          </p:cNvSpPr>
          <p:nvPr/>
        </p:nvSpPr>
        <p:spPr bwMode="auto">
          <a:xfrm>
            <a:off x="6672263" y="2133600"/>
            <a:ext cx="224790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Иловский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7" name="Скругленный прямоугольник 18"/>
          <p:cNvSpPr>
            <a:spLocks noChangeArrowheads="1"/>
          </p:cNvSpPr>
          <p:nvPr/>
        </p:nvSpPr>
        <p:spPr bwMode="auto">
          <a:xfrm>
            <a:off x="9944100" y="4365625"/>
            <a:ext cx="213360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Михайловский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8" name="Скругленный прямоугольник 18"/>
          <p:cNvSpPr>
            <a:spLocks noChangeArrowheads="1"/>
          </p:cNvSpPr>
          <p:nvPr/>
        </p:nvSpPr>
        <p:spPr bwMode="auto">
          <a:xfrm>
            <a:off x="7056438" y="5805488"/>
            <a:ext cx="2247900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Мишутинский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39" name="Скругленный прямоугольник 18"/>
          <p:cNvSpPr>
            <a:spLocks noChangeArrowheads="1"/>
          </p:cNvSpPr>
          <p:nvPr/>
        </p:nvSpPr>
        <p:spPr bwMode="auto">
          <a:xfrm>
            <a:off x="9456738" y="5661025"/>
            <a:ext cx="224790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Окунеевский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40" name="Скругленный прямоугольник 18"/>
          <p:cNvSpPr>
            <a:spLocks noChangeArrowheads="1"/>
          </p:cNvSpPr>
          <p:nvPr/>
        </p:nvSpPr>
        <p:spPr bwMode="auto">
          <a:xfrm>
            <a:off x="527050" y="5589588"/>
            <a:ext cx="2247900" cy="56038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Семеновский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41" name="Скругленный прямоугольник 18"/>
          <p:cNvSpPr>
            <a:spLocks noChangeArrowheads="1"/>
          </p:cNvSpPr>
          <p:nvPr/>
        </p:nvSpPr>
        <p:spPr bwMode="auto">
          <a:xfrm>
            <a:off x="3408363" y="2140743"/>
            <a:ext cx="2247900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Чердатский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42" name="Скругленный прямоугольник 18"/>
          <p:cNvSpPr>
            <a:spLocks noChangeArrowheads="1"/>
          </p:cNvSpPr>
          <p:nvPr/>
        </p:nvSpPr>
        <p:spPr bwMode="auto">
          <a:xfrm>
            <a:off x="112713" y="3644900"/>
            <a:ext cx="2135187" cy="56038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Причулымский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филиал</a:t>
            </a:r>
          </a:p>
        </p:txBody>
      </p:sp>
      <p:sp>
        <p:nvSpPr>
          <p:cNvPr id="52243" name="Rectangle 42"/>
          <p:cNvSpPr>
            <a:spLocks noChangeArrowheads="1"/>
          </p:cNvSpPr>
          <p:nvPr/>
        </p:nvSpPr>
        <p:spPr bwMode="auto">
          <a:xfrm>
            <a:off x="0" y="1196975"/>
            <a:ext cx="12192000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Расходы за 2021 год составили 12 466 </a:t>
            </a:r>
            <a:r>
              <a:rPr lang="ru-RU" altLang="ru-RU" sz="20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или 100,0% от плановых назначений</a:t>
            </a:r>
          </a:p>
        </p:txBody>
      </p:sp>
      <p:sp>
        <p:nvSpPr>
          <p:cNvPr id="52244" name="Rectangle 44"/>
          <p:cNvSpPr>
            <a:spLocks noChangeArrowheads="1"/>
          </p:cNvSpPr>
          <p:nvPr/>
        </p:nvSpPr>
        <p:spPr bwMode="auto">
          <a:xfrm>
            <a:off x="0" y="333375"/>
            <a:ext cx="12192000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МБУ «</a:t>
            </a:r>
            <a:r>
              <a:rPr lang="ru-RU" altLang="ru-RU" sz="2400" b="1" dirty="0" err="1">
                <a:solidFill>
                  <a:srgbClr val="003300"/>
                </a:solidFill>
                <a:latin typeface="+mn-lt"/>
              </a:rPr>
              <a:t>Межпоселенческая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 централизованная 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библиотечная система Зырянского района»</a:t>
            </a:r>
          </a:p>
        </p:txBody>
      </p:sp>
    </p:spTree>
  </p:cSld>
  <p:clrMapOvr>
    <a:masterClrMapping/>
  </p:clrMapOvr>
  <p:transition advClick="0" advTm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5C4E1C-5DFE-4DA6-B27C-B61C3E15E4E1}"/>
              </a:ext>
            </a:extLst>
          </p:cNvPr>
          <p:cNvSpPr/>
          <p:nvPr/>
        </p:nvSpPr>
        <p:spPr>
          <a:xfrm>
            <a:off x="147639" y="195262"/>
            <a:ext cx="11522076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53249" name="Rectangle 4"/>
          <p:cNvSpPr>
            <a:spLocks noChangeArrowheads="1"/>
          </p:cNvSpPr>
          <p:nvPr/>
        </p:nvSpPr>
        <p:spPr bwMode="auto">
          <a:xfrm>
            <a:off x="334962" y="390525"/>
            <a:ext cx="11522076" cy="6207126"/>
          </a:xfrm>
          <a:prstGeom prst="rect">
            <a:avLst/>
          </a:prstGeom>
          <a:solidFill>
            <a:srgbClr val="A7EACB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ru-RU" altLang="ru-RU" sz="1600">
              <a:latin typeface="Calibri" pitchFamily="34" charset="0"/>
            </a:endParaRPr>
          </a:p>
        </p:txBody>
      </p:sp>
      <p:pic>
        <p:nvPicPr>
          <p:cNvPr id="53250" name="Picture 6" descr="11733_html_m11d69e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852" y="292893"/>
            <a:ext cx="11373767" cy="620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0" y="4365625"/>
            <a:ext cx="12192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i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163543" y="5809456"/>
            <a:ext cx="1178083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chemeClr val="bg1"/>
                </a:solidFill>
                <a:latin typeface="+mn-lt"/>
              </a:rPr>
              <a:t>МБУ «Зырянский краеведческий музей» расходы за 2021 год </a:t>
            </a:r>
            <a:r>
              <a:rPr lang="ru-RU" altLang="ru-RU" sz="2400" dirty="0">
                <a:solidFill>
                  <a:schemeClr val="bg1"/>
                </a:solidFill>
                <a:latin typeface="+mn-lt"/>
              </a:rPr>
              <a:t>составили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>
                <a:solidFill>
                  <a:schemeClr val="bg1"/>
                </a:solidFill>
                <a:latin typeface="+mn-lt"/>
              </a:rPr>
              <a:t>2 959 </a:t>
            </a:r>
            <a:r>
              <a:rPr lang="ru-RU" altLang="ru-RU" sz="2400" dirty="0" err="1">
                <a:solidFill>
                  <a:schemeClr val="bg1"/>
                </a:solidFill>
                <a:latin typeface="+mn-lt"/>
              </a:rPr>
              <a:t>тыс.рублей</a:t>
            </a:r>
            <a:r>
              <a:rPr lang="ru-RU" altLang="ru-RU" sz="2400" dirty="0">
                <a:solidFill>
                  <a:schemeClr val="bg1"/>
                </a:solidFill>
                <a:latin typeface="+mn-lt"/>
              </a:rPr>
              <a:t>, или 99,5% от плановых назначений</a:t>
            </a:r>
            <a:endParaRPr lang="ru-RU" altLang="ru-RU" sz="2400" i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advClick="0" advTm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C0D3A2-606D-4601-83BE-D880742D5165}"/>
              </a:ext>
            </a:extLst>
          </p:cNvPr>
          <p:cNvSpPr/>
          <p:nvPr/>
        </p:nvSpPr>
        <p:spPr>
          <a:xfrm>
            <a:off x="195770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54273" name="AutoShape 4"/>
          <p:cNvSpPr>
            <a:spLocks noChangeArrowheads="1"/>
          </p:cNvSpPr>
          <p:nvPr/>
        </p:nvSpPr>
        <p:spPr bwMode="auto">
          <a:xfrm>
            <a:off x="385468" y="758107"/>
            <a:ext cx="5805781" cy="2670893"/>
          </a:xfrm>
          <a:prstGeom prst="bevel">
            <a:avLst>
              <a:gd name="adj" fmla="val 2324"/>
            </a:avLst>
          </a:prstGeom>
          <a:solidFill>
            <a:srgbClr val="FFCC99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Расходы за 202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1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год по разделу «Физическая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культура и спорт» составили 2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057,9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,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или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97,2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от плановых назначений.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Физическое воспитание и занятия спортом в районе осуществляют: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- группы дошкольного образования;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- общеобразовательные школы;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- МАОУ ДО «Детско-юношеская спортивная школа»; </a:t>
            </a:r>
          </a:p>
          <a:p>
            <a:pPr defTabSz="449263">
              <a:lnSpc>
                <a:spcPct val="9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- филиал ОГБПОУ «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Асиновский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техникум промышленной индустрии </a:t>
            </a:r>
          </a:p>
          <a:p>
            <a:pPr defTabSz="449263">
              <a:lnSpc>
                <a:spcPct val="9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 сервиса»</a:t>
            </a:r>
            <a:r>
              <a:rPr lang="ru-RU" altLang="ru-RU" sz="1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в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с.Зырянское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;</a:t>
            </a:r>
          </a:p>
          <a:p>
            <a:pPr defTabSz="449263">
              <a:lnSpc>
                <a:spcPct val="9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- ОГАОУ ДО «Зырянская ДШИ»;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- МАУ «Центр культуры» Зырянского района.</a:t>
            </a:r>
          </a:p>
        </p:txBody>
      </p:sp>
      <p:sp>
        <p:nvSpPr>
          <p:cNvPr id="54274" name="AutoShape 7"/>
          <p:cNvSpPr>
            <a:spLocks noChangeArrowheads="1"/>
          </p:cNvSpPr>
          <p:nvPr/>
        </p:nvSpPr>
        <p:spPr bwMode="auto">
          <a:xfrm>
            <a:off x="6277524" y="3706149"/>
            <a:ext cx="5695401" cy="2893885"/>
          </a:xfrm>
          <a:prstGeom prst="bevel">
            <a:avLst>
              <a:gd name="adj" fmla="val 2324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100" dirty="0">
                <a:solidFill>
                  <a:srgbClr val="003300"/>
                </a:solidFill>
                <a:latin typeface="Microsoft YaHei" pitchFamily="34" charset="-122"/>
                <a:ea typeface="Microsoft YaHei" pitchFamily="34" charset="-122"/>
              </a:rPr>
              <a:t>         </a:t>
            </a: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Основные направления работы определены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Муниципальной программой "Развитие физической культуры и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 спорта на территории муниципального образования Зырянский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 район на 2020 – 2024 годы"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  </a:t>
            </a:r>
            <a:r>
              <a:rPr lang="en-US" altLang="ru-RU" sz="14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Цели</a:t>
            </a:r>
            <a:r>
              <a:rPr lang="en-US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и </a:t>
            </a:r>
            <a:r>
              <a:rPr lang="en-US" altLang="ru-RU" sz="14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задачи</a:t>
            </a:r>
            <a:r>
              <a:rPr lang="en-US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en-US" altLang="ru-RU" sz="14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Программы</a:t>
            </a:r>
            <a:r>
              <a:rPr lang="en-US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: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  - сохранение и укрепление здоровья населения  района,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приобщение к здоровому образу жизни и формирование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потребности в физическом и нравственном совершенствовании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жителей;</a:t>
            </a:r>
          </a:p>
          <a:p>
            <a:pPr defTabSz="449263">
              <a:lnSpc>
                <a:spcPct val="9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 - пропаганда физической культуры, спорта и здорового образа </a:t>
            </a:r>
          </a:p>
          <a:p>
            <a:pPr defTabSz="449263">
              <a:lnSpc>
                <a:spcPct val="9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жизни;</a:t>
            </a:r>
          </a:p>
          <a:p>
            <a:pPr defTabSz="449263">
              <a:lnSpc>
                <a:spcPct val="9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   -  повышение уровня гражданского и патриотического </a:t>
            </a:r>
          </a:p>
          <a:p>
            <a:pPr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воспитания молодежи. </a:t>
            </a:r>
          </a:p>
        </p:txBody>
      </p:sp>
      <p:sp>
        <p:nvSpPr>
          <p:cNvPr id="54275" name="Rectangle 8"/>
          <p:cNvSpPr>
            <a:spLocks noChangeArrowheads="1"/>
          </p:cNvSpPr>
          <p:nvPr/>
        </p:nvSpPr>
        <p:spPr bwMode="auto">
          <a:xfrm>
            <a:off x="0" y="333375"/>
            <a:ext cx="6191250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«Физическая культура и спорт»</a:t>
            </a:r>
          </a:p>
        </p:txBody>
      </p:sp>
      <p:pic>
        <p:nvPicPr>
          <p:cNvPr id="37892" name="Picture 10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-2910" y="3448183"/>
            <a:ext cx="6128309" cy="31518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"/>
          </a:effectLst>
          <a:extLst/>
        </p:spPr>
      </p:pic>
      <p:pic>
        <p:nvPicPr>
          <p:cNvPr id="37894" name="Picture 12">
            <a:extLst/>
          </p:cNvPr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77524" y="758108"/>
            <a:ext cx="5529007" cy="28804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"/>
          </a:effectLst>
          <a:extLst/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309167" y="217487"/>
            <a:ext cx="11578034" cy="6253161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990725" y="774700"/>
            <a:ext cx="8208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704850" y="1733550"/>
            <a:ext cx="910907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2000" dirty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ru-RU" altLang="zh-CN" sz="20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D0304DF8-66CF-40D3-8694-FC49229B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590549"/>
            <a:ext cx="10901362" cy="69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Объем муниципального долга Зырянского района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B74D786-9C7D-4663-8222-6B14AEC6B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305938"/>
              </p:ext>
            </p:extLst>
          </p:nvPr>
        </p:nvGraphicFramePr>
        <p:xfrm>
          <a:off x="6339285" y="1476375"/>
          <a:ext cx="5405040" cy="470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DEF3601-D3C4-4080-978E-A94C5285C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258671"/>
              </p:ext>
            </p:extLst>
          </p:nvPr>
        </p:nvGraphicFramePr>
        <p:xfrm>
          <a:off x="447676" y="1476375"/>
          <a:ext cx="5753099" cy="4705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6210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3BBD1D-8ECC-4147-9945-CE68863FE983}"/>
              </a:ext>
            </a:extLst>
          </p:cNvPr>
          <p:cNvSpPr/>
          <p:nvPr/>
        </p:nvSpPr>
        <p:spPr>
          <a:xfrm>
            <a:off x="195771" y="195262"/>
            <a:ext cx="11824780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9633" name="AutoShape 3"/>
          <p:cNvSpPr>
            <a:spLocks noChangeArrowheads="1"/>
          </p:cNvSpPr>
          <p:nvPr/>
        </p:nvSpPr>
        <p:spPr bwMode="auto">
          <a:xfrm rot="10800000">
            <a:off x="304798" y="3028950"/>
            <a:ext cx="3344864" cy="1512888"/>
          </a:xfrm>
          <a:prstGeom prst="wedgeRectCallout">
            <a:avLst>
              <a:gd name="adj1" fmla="val -41676"/>
              <a:gd name="adj2" fmla="val 57551"/>
            </a:avLst>
          </a:prstGeom>
          <a:solidFill>
            <a:srgbClr val="A77E56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ot="10800000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Дотация за счет средств областного бюджета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15 175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0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69634" name="AutoShape 4"/>
          <p:cNvSpPr>
            <a:spLocks noChangeArrowheads="1"/>
          </p:cNvSpPr>
          <p:nvPr/>
        </p:nvSpPr>
        <p:spPr bwMode="auto">
          <a:xfrm rot="10800000">
            <a:off x="304798" y="4900613"/>
            <a:ext cx="3344863" cy="1550988"/>
          </a:xfrm>
          <a:prstGeom prst="wedgeRectCallout">
            <a:avLst>
              <a:gd name="adj1" fmla="val -41560"/>
              <a:gd name="adj2" fmla="val 56903"/>
            </a:avLst>
          </a:prstGeom>
          <a:solidFill>
            <a:srgbClr val="A77E56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ot="10800000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Дотация за счет средств местного бюджета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9 157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0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69635" name="AutoShape 5"/>
          <p:cNvSpPr>
            <a:spLocks noChangeArrowheads="1"/>
          </p:cNvSpPr>
          <p:nvPr/>
        </p:nvSpPr>
        <p:spPr bwMode="auto">
          <a:xfrm rot="10800000">
            <a:off x="8542338" y="3028950"/>
            <a:ext cx="3478213" cy="1512888"/>
          </a:xfrm>
          <a:prstGeom prst="wedgeRectCallout">
            <a:avLst>
              <a:gd name="adj1" fmla="val -41940"/>
              <a:gd name="adj2" fmla="val 57657"/>
            </a:avLst>
          </a:prstGeom>
          <a:solidFill>
            <a:srgbClr val="A77E56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ot="10800000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Иные межбюджетные трансферты за счет средств областного бюджета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3 455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0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69636" name="AutoShape 6"/>
          <p:cNvSpPr>
            <a:spLocks noChangeArrowheads="1"/>
          </p:cNvSpPr>
          <p:nvPr/>
        </p:nvSpPr>
        <p:spPr bwMode="auto">
          <a:xfrm rot="10800000">
            <a:off x="8542338" y="4900613"/>
            <a:ext cx="3478212" cy="1550988"/>
          </a:xfrm>
          <a:prstGeom prst="wedgeRectCallout">
            <a:avLst>
              <a:gd name="adj1" fmla="val -41940"/>
              <a:gd name="adj2" fmla="val 56903"/>
            </a:avLst>
          </a:prstGeom>
          <a:solidFill>
            <a:srgbClr val="A77E56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ot="10800000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Иные межбюджетные трансферты за счет средств местного бюджета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7 813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</a:p>
        </p:txBody>
      </p:sp>
      <p:sp>
        <p:nvSpPr>
          <p:cNvPr id="69637" name="AutoShape 8"/>
          <p:cNvSpPr>
            <a:spLocks noChangeArrowheads="1"/>
          </p:cNvSpPr>
          <p:nvPr/>
        </p:nvSpPr>
        <p:spPr bwMode="auto">
          <a:xfrm>
            <a:off x="1008063" y="1700213"/>
            <a:ext cx="9888537" cy="1081087"/>
          </a:xfrm>
          <a:prstGeom prst="flowChartMultidocument">
            <a:avLst/>
          </a:prstGeom>
          <a:solidFill>
            <a:srgbClr val="DDDDDD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Исполнение составило 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107 165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2000" b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,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или 9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5,7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от плановых назначений</a:t>
            </a:r>
          </a:p>
        </p:txBody>
      </p:sp>
      <p:sp>
        <p:nvSpPr>
          <p:cNvPr id="69638" name="Rectangle 10"/>
          <p:cNvSpPr>
            <a:spLocks noChangeArrowheads="1"/>
          </p:cNvSpPr>
          <p:nvPr/>
        </p:nvSpPr>
        <p:spPr bwMode="auto">
          <a:xfrm>
            <a:off x="195770" y="333375"/>
            <a:ext cx="11800459" cy="10895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Расходы на межбюджетные трансферты 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передаваемые бюджетам</a:t>
            </a:r>
            <a:r>
              <a:rPr lang="en-US" altLang="ru-RU" sz="2400" b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сельских поселений 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из бюджета района за 2021 год</a:t>
            </a:r>
          </a:p>
        </p:txBody>
      </p:sp>
      <p:sp>
        <p:nvSpPr>
          <p:cNvPr id="69639" name="AutoShape 5"/>
          <p:cNvSpPr>
            <a:spLocks noChangeArrowheads="1"/>
          </p:cNvSpPr>
          <p:nvPr/>
        </p:nvSpPr>
        <p:spPr bwMode="auto">
          <a:xfrm rot="10800000">
            <a:off x="4194175" y="3089275"/>
            <a:ext cx="3649663" cy="1512888"/>
          </a:xfrm>
          <a:prstGeom prst="wedgeRectCallout">
            <a:avLst>
              <a:gd name="adj1" fmla="val -41940"/>
              <a:gd name="adj2" fmla="val 57657"/>
            </a:avLst>
          </a:prstGeom>
          <a:solidFill>
            <a:srgbClr val="A77E56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ot="10800000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Субвенция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7 083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0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69640" name="AutoShape 5"/>
          <p:cNvSpPr>
            <a:spLocks noChangeArrowheads="1"/>
          </p:cNvSpPr>
          <p:nvPr/>
        </p:nvSpPr>
        <p:spPr bwMode="auto">
          <a:xfrm rot="10800000">
            <a:off x="4124325" y="4938713"/>
            <a:ext cx="3649663" cy="1512887"/>
          </a:xfrm>
          <a:prstGeom prst="wedgeRectCallout">
            <a:avLst>
              <a:gd name="adj1" fmla="val -41940"/>
              <a:gd name="adj2" fmla="val 57657"/>
            </a:avLst>
          </a:prstGeom>
          <a:solidFill>
            <a:srgbClr val="A77E56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rot="10800000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Субсидия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>
                <a:solidFill>
                  <a:srgbClr val="003300"/>
                </a:solidFill>
                <a:latin typeface="+mn-lt"/>
              </a:rPr>
              <a:t>64 482</a:t>
            </a:r>
            <a:r>
              <a:rPr lang="ru-RU" altLang="ru-RU" sz="2000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  <a:r>
              <a:rPr lang="ru-RU" altLang="ru-RU" sz="2000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000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7963993-6210-468B-AE17-FC37174375F4}"/>
              </a:ext>
            </a:extLst>
          </p:cNvPr>
          <p:cNvSpPr/>
          <p:nvPr/>
        </p:nvSpPr>
        <p:spPr>
          <a:xfrm>
            <a:off x="195771" y="195262"/>
            <a:ext cx="11824780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716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2060575"/>
            <a:ext cx="4225925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682" name="AutoShape 5"/>
          <p:cNvSpPr>
            <a:spLocks noChangeArrowheads="1"/>
          </p:cNvSpPr>
          <p:nvPr/>
        </p:nvSpPr>
        <p:spPr bwMode="auto">
          <a:xfrm>
            <a:off x="1390650" y="1412875"/>
            <a:ext cx="3073400" cy="647700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План 202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1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года</a:t>
            </a:r>
          </a:p>
        </p:txBody>
      </p:sp>
      <p:sp>
        <p:nvSpPr>
          <p:cNvPr id="71683" name="AutoShape 6"/>
          <p:cNvSpPr>
            <a:spLocks noChangeArrowheads="1"/>
          </p:cNvSpPr>
          <p:nvPr/>
        </p:nvSpPr>
        <p:spPr bwMode="auto">
          <a:xfrm>
            <a:off x="431800" y="4581525"/>
            <a:ext cx="2495550" cy="1152525"/>
          </a:xfrm>
          <a:prstGeom prst="actionButtonBlank">
            <a:avLst/>
          </a:prstGeom>
          <a:solidFill>
            <a:srgbClr val="9BD878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Доходы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625 404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</a:t>
            </a:r>
          </a:p>
        </p:txBody>
      </p:sp>
      <p:sp>
        <p:nvSpPr>
          <p:cNvPr id="71684" name="AutoShape 7"/>
          <p:cNvSpPr>
            <a:spLocks noChangeArrowheads="1"/>
          </p:cNvSpPr>
          <p:nvPr/>
        </p:nvSpPr>
        <p:spPr bwMode="auto">
          <a:xfrm>
            <a:off x="2927350" y="4581525"/>
            <a:ext cx="2495550" cy="1152525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  <a:ea typeface="Microsoft YaHei" pitchFamily="34" charset="-122"/>
              </a:rPr>
              <a:t>Расходы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</a:rPr>
              <a:t>630 132</a:t>
            </a:r>
            <a:endParaRPr lang="ru-RU" altLang="ru-RU" sz="2400" b="1" i="1" dirty="0">
              <a:solidFill>
                <a:srgbClr val="FFFFFF"/>
              </a:solidFill>
              <a:latin typeface="+mn-lt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err="1">
                <a:solidFill>
                  <a:srgbClr val="FFFFFF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400" b="1" i="1" dirty="0">
              <a:solidFill>
                <a:srgbClr val="FFFFFF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71685" name="AutoShape 8"/>
          <p:cNvSpPr>
            <a:spLocks noChangeArrowheads="1"/>
          </p:cNvSpPr>
          <p:nvPr/>
        </p:nvSpPr>
        <p:spPr bwMode="auto">
          <a:xfrm>
            <a:off x="431800" y="5734050"/>
            <a:ext cx="2495550" cy="792163"/>
          </a:xfrm>
          <a:prstGeom prst="actionButtonBlank">
            <a:avLst/>
          </a:prstGeom>
          <a:solidFill>
            <a:srgbClr val="9BD878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57 630,29</a:t>
            </a:r>
            <a:endParaRPr lang="ru-RU" altLang="ru-RU" sz="2400" b="1" i="1" dirty="0">
              <a:solidFill>
                <a:srgbClr val="003300"/>
              </a:solidFill>
              <a:latin typeface="+mn-lt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рублей</a:t>
            </a:r>
          </a:p>
        </p:txBody>
      </p:sp>
      <p:sp>
        <p:nvSpPr>
          <p:cNvPr id="71686" name="AutoShape 9"/>
          <p:cNvSpPr>
            <a:spLocks noChangeArrowheads="1"/>
          </p:cNvSpPr>
          <p:nvPr/>
        </p:nvSpPr>
        <p:spPr bwMode="auto">
          <a:xfrm>
            <a:off x="2927350" y="5734050"/>
            <a:ext cx="2495550" cy="792163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  <a:ea typeface="Microsoft YaHei" pitchFamily="34" charset="-122"/>
              </a:rPr>
              <a:t>58 065,98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  <a:ea typeface="Microsoft YaHei" pitchFamily="34" charset="-122"/>
              </a:rPr>
              <a:t>рублей</a:t>
            </a:r>
          </a:p>
        </p:txBody>
      </p:sp>
      <p:sp>
        <p:nvSpPr>
          <p:cNvPr id="71687" name="AutoShape 10"/>
          <p:cNvSpPr>
            <a:spLocks noChangeArrowheads="1"/>
          </p:cNvSpPr>
          <p:nvPr/>
        </p:nvSpPr>
        <p:spPr bwMode="auto">
          <a:xfrm>
            <a:off x="9264650" y="5734050"/>
            <a:ext cx="2495550" cy="792163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</a:rPr>
              <a:t>56 475,21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  <a:ea typeface="Microsoft YaHei" pitchFamily="34" charset="-122"/>
              </a:rPr>
              <a:t>рублей</a:t>
            </a:r>
          </a:p>
        </p:txBody>
      </p:sp>
      <p:sp>
        <p:nvSpPr>
          <p:cNvPr id="71688" name="AutoShape 11"/>
          <p:cNvSpPr>
            <a:spLocks noChangeArrowheads="1"/>
          </p:cNvSpPr>
          <p:nvPr/>
        </p:nvSpPr>
        <p:spPr bwMode="auto">
          <a:xfrm>
            <a:off x="9359900" y="4581525"/>
            <a:ext cx="2495550" cy="1152525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  <a:ea typeface="Microsoft YaHei" pitchFamily="34" charset="-122"/>
              </a:rPr>
              <a:t>Расходы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FFFFFF"/>
                </a:solidFill>
                <a:latin typeface="+mn-lt"/>
              </a:rPr>
              <a:t>612 869</a:t>
            </a:r>
            <a:endParaRPr lang="ru-RU" altLang="ru-RU" sz="2400" b="1" i="1" dirty="0">
              <a:solidFill>
                <a:srgbClr val="FFFFFF"/>
              </a:solidFill>
              <a:latin typeface="+mn-lt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err="1">
                <a:solidFill>
                  <a:srgbClr val="FFFFFF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400" b="1" i="1" dirty="0">
              <a:solidFill>
                <a:srgbClr val="FFFFFF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71689" name="AutoShape 12"/>
          <p:cNvSpPr>
            <a:spLocks noChangeArrowheads="1"/>
          </p:cNvSpPr>
          <p:nvPr/>
        </p:nvSpPr>
        <p:spPr bwMode="auto">
          <a:xfrm>
            <a:off x="6864350" y="4581525"/>
            <a:ext cx="2495550" cy="1152525"/>
          </a:xfrm>
          <a:prstGeom prst="actionButtonBlank">
            <a:avLst/>
          </a:prstGeom>
          <a:solidFill>
            <a:srgbClr val="9BD878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Доходы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619 041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err="1">
                <a:solidFill>
                  <a:srgbClr val="003300"/>
                </a:solidFill>
                <a:latin typeface="+mn-lt"/>
                <a:ea typeface="Microsoft YaHei" pitchFamily="34" charset="-122"/>
              </a:rPr>
              <a:t>тыс.рублей</a:t>
            </a:r>
            <a:endParaRPr lang="ru-RU" altLang="ru-RU" sz="2400" b="1" i="1" dirty="0">
              <a:solidFill>
                <a:srgbClr val="0033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71690" name="AutoShape 13"/>
          <p:cNvSpPr>
            <a:spLocks noChangeArrowheads="1"/>
          </p:cNvSpPr>
          <p:nvPr/>
        </p:nvSpPr>
        <p:spPr bwMode="auto">
          <a:xfrm>
            <a:off x="6864350" y="5734050"/>
            <a:ext cx="2495550" cy="792163"/>
          </a:xfrm>
          <a:prstGeom prst="actionButtonBlank">
            <a:avLst/>
          </a:prstGeom>
          <a:solidFill>
            <a:srgbClr val="9BD878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57 043,96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рублей</a:t>
            </a:r>
          </a:p>
        </p:txBody>
      </p:sp>
      <p:pic>
        <p:nvPicPr>
          <p:cNvPr id="71691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6938" y="2060575"/>
            <a:ext cx="4225925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692" name="AutoShape 15"/>
          <p:cNvSpPr>
            <a:spLocks noChangeArrowheads="1"/>
          </p:cNvSpPr>
          <p:nvPr/>
        </p:nvSpPr>
        <p:spPr bwMode="auto">
          <a:xfrm>
            <a:off x="7853871" y="1371494"/>
            <a:ext cx="3073400" cy="647700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Факт 202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1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года</a:t>
            </a:r>
          </a:p>
        </p:txBody>
      </p:sp>
      <p:sp>
        <p:nvSpPr>
          <p:cNvPr id="71693" name="AutoShape 16"/>
          <p:cNvSpPr>
            <a:spLocks noChangeArrowheads="1"/>
          </p:cNvSpPr>
          <p:nvPr/>
        </p:nvSpPr>
        <p:spPr bwMode="auto">
          <a:xfrm>
            <a:off x="4584700" y="1628775"/>
            <a:ext cx="3073400" cy="1152525"/>
          </a:xfrm>
          <a:prstGeom prst="actionButtonBlank">
            <a:avLst/>
          </a:prstGeom>
          <a:solidFill>
            <a:srgbClr val="85C27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Население на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01.01.202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1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 года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10 852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человек</a:t>
            </a:r>
          </a:p>
        </p:txBody>
      </p:sp>
      <p:sp>
        <p:nvSpPr>
          <p:cNvPr id="71694" name="Rectangle 17"/>
          <p:cNvSpPr>
            <a:spLocks noChangeArrowheads="1"/>
          </p:cNvSpPr>
          <p:nvPr/>
        </p:nvSpPr>
        <p:spPr bwMode="auto">
          <a:xfrm>
            <a:off x="0" y="404813"/>
            <a:ext cx="12192000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Объем доходов и расходов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бюджета района в расчете на 1 жителя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7E474C-5DC6-480F-B02F-C407240582A9}"/>
              </a:ext>
            </a:extLst>
          </p:cNvPr>
          <p:cNvSpPr/>
          <p:nvPr/>
        </p:nvSpPr>
        <p:spPr>
          <a:xfrm>
            <a:off x="285750" y="180975"/>
            <a:ext cx="11353800" cy="6477000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3748" name="Rectangle 15"/>
          <p:cNvSpPr>
            <a:spLocks noChangeArrowheads="1"/>
          </p:cNvSpPr>
          <p:nvPr/>
        </p:nvSpPr>
        <p:spPr bwMode="auto">
          <a:xfrm>
            <a:off x="285750" y="333375"/>
            <a:ext cx="11353800" cy="8402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   Расходы бюджета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в программном формате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A7F33BC-FF01-4204-BEC8-A1DFBF3A8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225" y="1779310"/>
            <a:ext cx="3248025" cy="846899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Всего исполнено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SzPct val="100000"/>
              <a:buFontTx/>
              <a:buNone/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612 869 </a:t>
            </a:r>
            <a:r>
              <a:rPr lang="ru-RU" altLang="ru-RU" sz="2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endParaRPr lang="ru-RU" altLang="ru-RU" sz="2400" b="1" dirty="0">
              <a:solidFill>
                <a:srgbClr val="003300"/>
              </a:solidFill>
              <a:latin typeface="+mn-lt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40FC5DA-293D-499F-AF5E-1FFDB8E7F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6853107"/>
              </p:ext>
            </p:extLst>
          </p:nvPr>
        </p:nvGraphicFramePr>
        <p:xfrm>
          <a:off x="478631" y="1520251"/>
          <a:ext cx="7608093" cy="500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73E8F17-CB6E-4000-A6A5-2A321BB7C566}"/>
              </a:ext>
            </a:extLst>
          </p:cNvPr>
          <p:cNvSpPr/>
          <p:nvPr/>
        </p:nvSpPr>
        <p:spPr>
          <a:xfrm>
            <a:off x="195771" y="195262"/>
            <a:ext cx="11824780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4753" name="AutoShape 2"/>
          <p:cNvSpPr>
            <a:spLocks noChangeArrowheads="1"/>
          </p:cNvSpPr>
          <p:nvPr/>
        </p:nvSpPr>
        <p:spPr bwMode="auto">
          <a:xfrm>
            <a:off x="128588" y="176213"/>
            <a:ext cx="11847571" cy="673100"/>
          </a:xfrm>
          <a:prstGeom prst="actionButtonBlank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Расходы на реализацию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муниципальных программ и ведомственных целевых программ Зырянского района за  2021 года,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74754" name="AutoShape 3"/>
          <p:cNvSpPr>
            <a:spLocks noChangeArrowheads="1"/>
          </p:cNvSpPr>
          <p:nvPr/>
        </p:nvSpPr>
        <p:spPr bwMode="auto">
          <a:xfrm>
            <a:off x="98425" y="1529558"/>
            <a:ext cx="11877734" cy="323056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Целевые программы муниципальных образований</a:t>
            </a:r>
          </a:p>
        </p:txBody>
      </p:sp>
      <p:sp>
        <p:nvSpPr>
          <p:cNvPr id="74755" name="AutoShape 4"/>
          <p:cNvSpPr>
            <a:spLocks noChangeArrowheads="1"/>
          </p:cNvSpPr>
          <p:nvPr/>
        </p:nvSpPr>
        <p:spPr bwMode="auto">
          <a:xfrm>
            <a:off x="6761163" y="1909763"/>
            <a:ext cx="1630362" cy="8159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433</a:t>
            </a:r>
          </a:p>
        </p:txBody>
      </p:sp>
      <p:sp>
        <p:nvSpPr>
          <p:cNvPr id="74756" name="AutoShape 5"/>
          <p:cNvSpPr>
            <a:spLocks noChangeArrowheads="1"/>
          </p:cNvSpPr>
          <p:nvPr/>
        </p:nvSpPr>
        <p:spPr bwMode="auto">
          <a:xfrm>
            <a:off x="8440738" y="1901825"/>
            <a:ext cx="1751012" cy="8477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433</a:t>
            </a:r>
          </a:p>
        </p:txBody>
      </p:sp>
      <p:sp>
        <p:nvSpPr>
          <p:cNvPr id="74757" name="AutoShape 6"/>
          <p:cNvSpPr>
            <a:spLocks noChangeArrowheads="1"/>
          </p:cNvSpPr>
          <p:nvPr/>
        </p:nvSpPr>
        <p:spPr bwMode="auto">
          <a:xfrm>
            <a:off x="10239376" y="1893888"/>
            <a:ext cx="1736783" cy="8382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4758" name="AutoShape 7"/>
          <p:cNvSpPr>
            <a:spLocks noChangeArrowheads="1"/>
          </p:cNvSpPr>
          <p:nvPr/>
        </p:nvSpPr>
        <p:spPr bwMode="auto">
          <a:xfrm>
            <a:off x="117475" y="2876550"/>
            <a:ext cx="6583363" cy="8302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"Эффективное управление муниципальными финансами и совершенствование межбюджетных отношений в Зырянском районе на 2020 – 2024 годы"</a:t>
            </a:r>
          </a:p>
        </p:txBody>
      </p:sp>
      <p:sp>
        <p:nvSpPr>
          <p:cNvPr id="74759" name="AutoShape 8"/>
          <p:cNvSpPr>
            <a:spLocks noChangeArrowheads="1"/>
          </p:cNvSpPr>
          <p:nvPr/>
        </p:nvSpPr>
        <p:spPr bwMode="auto">
          <a:xfrm>
            <a:off x="6769100" y="2781300"/>
            <a:ext cx="1630363" cy="101441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12409</a:t>
            </a:r>
          </a:p>
        </p:txBody>
      </p:sp>
      <p:sp>
        <p:nvSpPr>
          <p:cNvPr id="74760" name="AutoShape 9"/>
          <p:cNvSpPr>
            <a:spLocks noChangeArrowheads="1"/>
          </p:cNvSpPr>
          <p:nvPr/>
        </p:nvSpPr>
        <p:spPr bwMode="auto">
          <a:xfrm>
            <a:off x="8424863" y="2771775"/>
            <a:ext cx="1757362" cy="10382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12409</a:t>
            </a:r>
          </a:p>
        </p:txBody>
      </p:sp>
      <p:sp>
        <p:nvSpPr>
          <p:cNvPr id="74761" name="AutoShape 10"/>
          <p:cNvSpPr>
            <a:spLocks noChangeArrowheads="1"/>
          </p:cNvSpPr>
          <p:nvPr/>
        </p:nvSpPr>
        <p:spPr bwMode="auto">
          <a:xfrm>
            <a:off x="10233026" y="2781300"/>
            <a:ext cx="1736784" cy="10382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4762" name="AutoShape 11"/>
          <p:cNvSpPr>
            <a:spLocks noChangeArrowheads="1"/>
          </p:cNvSpPr>
          <p:nvPr/>
        </p:nvSpPr>
        <p:spPr bwMode="auto">
          <a:xfrm>
            <a:off x="133350" y="3775075"/>
            <a:ext cx="6567488" cy="8302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"Совершенствование автоматизированной системы управления бюджетным процессом муниципального образования «Зырянский район» на 2021 год и на плановый период 2022 и 2023 годов"</a:t>
            </a:r>
          </a:p>
        </p:txBody>
      </p:sp>
      <p:sp>
        <p:nvSpPr>
          <p:cNvPr id="74763" name="AutoShape 12"/>
          <p:cNvSpPr>
            <a:spLocks noChangeArrowheads="1"/>
          </p:cNvSpPr>
          <p:nvPr/>
        </p:nvSpPr>
        <p:spPr bwMode="auto">
          <a:xfrm>
            <a:off x="128588" y="4645025"/>
            <a:ext cx="6550025" cy="7397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"Создание условий для обеспечения равных финансовых возможностей сельских поселений Зырянского района  на  2021 год и на плановый период 2022 и 2023 годов по решению вопросов местного значения"</a:t>
            </a:r>
          </a:p>
        </p:txBody>
      </p:sp>
      <p:sp>
        <p:nvSpPr>
          <p:cNvPr id="74764" name="AutoShape 13"/>
          <p:cNvSpPr>
            <a:spLocks noChangeArrowheads="1"/>
          </p:cNvSpPr>
          <p:nvPr/>
        </p:nvSpPr>
        <p:spPr bwMode="auto">
          <a:xfrm>
            <a:off x="6769100" y="3844925"/>
            <a:ext cx="1630363" cy="79851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447</a:t>
            </a:r>
          </a:p>
        </p:txBody>
      </p:sp>
      <p:sp>
        <p:nvSpPr>
          <p:cNvPr id="74765" name="AutoShape 14"/>
          <p:cNvSpPr>
            <a:spLocks noChangeArrowheads="1"/>
          </p:cNvSpPr>
          <p:nvPr/>
        </p:nvSpPr>
        <p:spPr bwMode="auto">
          <a:xfrm>
            <a:off x="6769100" y="4724400"/>
            <a:ext cx="1630363" cy="6159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11 963</a:t>
            </a:r>
          </a:p>
        </p:txBody>
      </p:sp>
      <p:sp>
        <p:nvSpPr>
          <p:cNvPr id="74766" name="AutoShape 15"/>
          <p:cNvSpPr>
            <a:spLocks noChangeArrowheads="1"/>
          </p:cNvSpPr>
          <p:nvPr/>
        </p:nvSpPr>
        <p:spPr bwMode="auto">
          <a:xfrm>
            <a:off x="8424863" y="3878263"/>
            <a:ext cx="1798637" cy="7715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447</a:t>
            </a:r>
          </a:p>
        </p:txBody>
      </p:sp>
      <p:sp>
        <p:nvSpPr>
          <p:cNvPr id="74767" name="AutoShape 16"/>
          <p:cNvSpPr>
            <a:spLocks noChangeArrowheads="1"/>
          </p:cNvSpPr>
          <p:nvPr/>
        </p:nvSpPr>
        <p:spPr bwMode="auto">
          <a:xfrm>
            <a:off x="10239375" y="3852863"/>
            <a:ext cx="1730375" cy="8143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60612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60612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4768" name="AutoShape 17"/>
          <p:cNvSpPr>
            <a:spLocks noChangeArrowheads="1"/>
          </p:cNvSpPr>
          <p:nvPr/>
        </p:nvSpPr>
        <p:spPr bwMode="auto">
          <a:xfrm>
            <a:off x="10248900" y="4724400"/>
            <a:ext cx="1720850" cy="6254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60612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60612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4769" name="AutoShape 18"/>
          <p:cNvSpPr>
            <a:spLocks noChangeArrowheads="1"/>
          </p:cNvSpPr>
          <p:nvPr/>
        </p:nvSpPr>
        <p:spPr bwMode="auto">
          <a:xfrm>
            <a:off x="8410575" y="4724400"/>
            <a:ext cx="1812925" cy="63341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11 963</a:t>
            </a:r>
          </a:p>
        </p:txBody>
      </p:sp>
      <p:sp>
        <p:nvSpPr>
          <p:cNvPr id="74770" name="AutoShape 19"/>
          <p:cNvSpPr>
            <a:spLocks noChangeArrowheads="1"/>
          </p:cNvSpPr>
          <p:nvPr/>
        </p:nvSpPr>
        <p:spPr bwMode="auto">
          <a:xfrm>
            <a:off x="131763" y="5438775"/>
            <a:ext cx="6550025" cy="6254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"Развитие образования в Зырянском районе на 2019 – 2023 годы"</a:t>
            </a:r>
          </a:p>
        </p:txBody>
      </p:sp>
      <p:sp>
        <p:nvSpPr>
          <p:cNvPr id="74771" name="AutoShape 20"/>
          <p:cNvSpPr>
            <a:spLocks noChangeArrowheads="1"/>
          </p:cNvSpPr>
          <p:nvPr/>
        </p:nvSpPr>
        <p:spPr bwMode="auto">
          <a:xfrm>
            <a:off x="6769100" y="5365750"/>
            <a:ext cx="1614488" cy="7413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77 481</a:t>
            </a:r>
          </a:p>
        </p:txBody>
      </p:sp>
      <p:sp>
        <p:nvSpPr>
          <p:cNvPr id="74772" name="AutoShape 21"/>
          <p:cNvSpPr>
            <a:spLocks noChangeArrowheads="1"/>
          </p:cNvSpPr>
          <p:nvPr/>
        </p:nvSpPr>
        <p:spPr bwMode="auto">
          <a:xfrm>
            <a:off x="8416925" y="5373688"/>
            <a:ext cx="1808163" cy="7350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77 481</a:t>
            </a:r>
          </a:p>
        </p:txBody>
      </p:sp>
      <p:sp>
        <p:nvSpPr>
          <p:cNvPr id="74773" name="AutoShape 22"/>
          <p:cNvSpPr>
            <a:spLocks noChangeArrowheads="1"/>
          </p:cNvSpPr>
          <p:nvPr/>
        </p:nvSpPr>
        <p:spPr bwMode="auto">
          <a:xfrm>
            <a:off x="10272713" y="5373688"/>
            <a:ext cx="1697037" cy="7334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60612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60612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4774" name="AutoShape 23"/>
          <p:cNvSpPr>
            <a:spLocks noChangeArrowheads="1"/>
          </p:cNvSpPr>
          <p:nvPr/>
        </p:nvSpPr>
        <p:spPr bwMode="auto">
          <a:xfrm>
            <a:off x="115888" y="6157151"/>
            <a:ext cx="6546850" cy="6762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"Предоставление образования  по общеобразовательным программам дошкольного образования на 2021 год и плановый период 2022 и 2023 годов"</a:t>
            </a:r>
          </a:p>
        </p:txBody>
      </p:sp>
      <p:sp>
        <p:nvSpPr>
          <p:cNvPr id="74775" name="AutoShape 24"/>
          <p:cNvSpPr>
            <a:spLocks noChangeArrowheads="1"/>
          </p:cNvSpPr>
          <p:nvPr/>
        </p:nvSpPr>
        <p:spPr bwMode="auto">
          <a:xfrm>
            <a:off x="6769100" y="6165850"/>
            <a:ext cx="1631950" cy="6921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22 014</a:t>
            </a:r>
          </a:p>
        </p:txBody>
      </p:sp>
      <p:sp>
        <p:nvSpPr>
          <p:cNvPr id="74776" name="AutoShape 25"/>
          <p:cNvSpPr>
            <a:spLocks noChangeArrowheads="1"/>
          </p:cNvSpPr>
          <p:nvPr/>
        </p:nvSpPr>
        <p:spPr bwMode="auto">
          <a:xfrm>
            <a:off x="8426450" y="6165850"/>
            <a:ext cx="1797050" cy="6921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22 014</a:t>
            </a:r>
          </a:p>
        </p:txBody>
      </p:sp>
      <p:sp>
        <p:nvSpPr>
          <p:cNvPr id="74777" name="AutoShape 26"/>
          <p:cNvSpPr>
            <a:spLocks noChangeArrowheads="1"/>
          </p:cNvSpPr>
          <p:nvPr/>
        </p:nvSpPr>
        <p:spPr bwMode="auto">
          <a:xfrm>
            <a:off x="10239376" y="6165850"/>
            <a:ext cx="1720850" cy="6921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4778" name="AutoShape 27"/>
          <p:cNvSpPr>
            <a:spLocks noChangeArrowheads="1"/>
          </p:cNvSpPr>
          <p:nvPr/>
        </p:nvSpPr>
        <p:spPr bwMode="auto">
          <a:xfrm>
            <a:off x="115888" y="817564"/>
            <a:ext cx="6613525" cy="5762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solidFill>
                <a:srgbClr val="000000"/>
              </a:solidFill>
              <a:latin typeface="+mn-lt"/>
              <a:ea typeface="Microsoft YaHei" pitchFamily="34" charset="-122"/>
            </a:endParaRPr>
          </a:p>
        </p:txBody>
      </p:sp>
      <p:sp>
        <p:nvSpPr>
          <p:cNvPr id="74779" name="AutoShape 28"/>
          <p:cNvSpPr>
            <a:spLocks noChangeArrowheads="1"/>
          </p:cNvSpPr>
          <p:nvPr/>
        </p:nvSpPr>
        <p:spPr bwMode="auto">
          <a:xfrm>
            <a:off x="6769100" y="820738"/>
            <a:ext cx="1631950" cy="5762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План</a:t>
            </a:r>
          </a:p>
        </p:txBody>
      </p:sp>
      <p:sp>
        <p:nvSpPr>
          <p:cNvPr id="74780" name="AutoShape 29"/>
          <p:cNvSpPr>
            <a:spLocks noChangeArrowheads="1"/>
          </p:cNvSpPr>
          <p:nvPr/>
        </p:nvSpPr>
        <p:spPr bwMode="auto">
          <a:xfrm>
            <a:off x="8432800" y="836613"/>
            <a:ext cx="1790700" cy="5762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Исполнено</a:t>
            </a:r>
          </a:p>
        </p:txBody>
      </p:sp>
      <p:sp>
        <p:nvSpPr>
          <p:cNvPr id="74781" name="AutoShape 30"/>
          <p:cNvSpPr>
            <a:spLocks noChangeArrowheads="1"/>
          </p:cNvSpPr>
          <p:nvPr/>
        </p:nvSpPr>
        <p:spPr bwMode="auto">
          <a:xfrm>
            <a:off x="10048934" y="825501"/>
            <a:ext cx="1927225" cy="5762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исполнения</a:t>
            </a:r>
          </a:p>
        </p:txBody>
      </p:sp>
      <p:sp>
        <p:nvSpPr>
          <p:cNvPr id="74782" name="AutoShape 31"/>
          <p:cNvSpPr>
            <a:spLocks noChangeArrowheads="1"/>
          </p:cNvSpPr>
          <p:nvPr/>
        </p:nvSpPr>
        <p:spPr bwMode="auto">
          <a:xfrm>
            <a:off x="98425" y="1949450"/>
            <a:ext cx="6624638" cy="7810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b" anchorCtr="1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"Обеспечение доступным жильем отдельных категорий граждан на территории Зырянского района  на 2020-2024 годы"</a:t>
            </a:r>
          </a:p>
        </p:txBody>
      </p:sp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265113" y="942975"/>
            <a:ext cx="6288087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ctr"/>
            <a:r>
              <a:rPr lang="ru-RU" sz="1400" b="1" dirty="0">
                <a:solidFill>
                  <a:srgbClr val="003300"/>
                </a:solidFill>
                <a:latin typeface="+mn-lt"/>
                <a:cs typeface="Times New Roman" pitchFamily="18" charset="0"/>
              </a:rPr>
              <a:t>Наименование показателей</a:t>
            </a:r>
            <a:endParaRPr lang="ru-RU" sz="1400" dirty="0">
              <a:solidFill>
                <a:srgbClr val="003300"/>
              </a:solidFill>
              <a:latin typeface="+mn-lt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F601E6-A940-4343-8EA1-B6FE121F5458}"/>
              </a:ext>
            </a:extLst>
          </p:cNvPr>
          <p:cNvSpPr/>
          <p:nvPr/>
        </p:nvSpPr>
        <p:spPr>
          <a:xfrm>
            <a:off x="195771" y="195262"/>
            <a:ext cx="11824780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6801" name="AutoShape 2"/>
          <p:cNvSpPr>
            <a:spLocks noChangeArrowheads="1"/>
          </p:cNvSpPr>
          <p:nvPr/>
        </p:nvSpPr>
        <p:spPr bwMode="auto">
          <a:xfrm>
            <a:off x="171449" y="223595"/>
            <a:ext cx="11824780" cy="759311"/>
          </a:xfrm>
          <a:prstGeom prst="actionButtonBlank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Расходы на реализацию муниципальных программ и ведомственных целевых программ Зырянского района за  2021 года,</a:t>
            </a:r>
            <a:r>
              <a:rPr lang="ru-RU" altLang="ru-RU" sz="2000" b="1" dirty="0">
                <a:solidFill>
                  <a:srgbClr val="003300"/>
                </a:solidFill>
                <a:latin typeface="+mn-lt"/>
              </a:rPr>
              <a:t>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76802" name="AutoShape 3"/>
          <p:cNvSpPr>
            <a:spLocks noChangeArrowheads="1"/>
          </p:cNvSpPr>
          <p:nvPr/>
        </p:nvSpPr>
        <p:spPr bwMode="auto">
          <a:xfrm>
            <a:off x="98424" y="1542288"/>
            <a:ext cx="6662737" cy="6762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"Предоставление общедоступного и бесплатного начального общего, основного общего и среднего общего образования по основным общеобразовательным программам на 2021 - 2023 годы"</a:t>
            </a:r>
          </a:p>
        </p:txBody>
      </p:sp>
      <p:sp>
        <p:nvSpPr>
          <p:cNvPr id="76803" name="AutoShape 4"/>
          <p:cNvSpPr>
            <a:spLocks noChangeArrowheads="1"/>
          </p:cNvSpPr>
          <p:nvPr/>
        </p:nvSpPr>
        <p:spPr bwMode="auto">
          <a:xfrm>
            <a:off x="6800850" y="1493838"/>
            <a:ext cx="1600200" cy="7588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41 356</a:t>
            </a:r>
          </a:p>
        </p:txBody>
      </p:sp>
      <p:sp>
        <p:nvSpPr>
          <p:cNvPr id="76804" name="AutoShape 5"/>
          <p:cNvSpPr>
            <a:spLocks noChangeArrowheads="1"/>
          </p:cNvSpPr>
          <p:nvPr/>
        </p:nvSpPr>
        <p:spPr bwMode="auto">
          <a:xfrm>
            <a:off x="8426450" y="1495425"/>
            <a:ext cx="1839913" cy="75723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41 356</a:t>
            </a:r>
          </a:p>
        </p:txBody>
      </p:sp>
      <p:sp>
        <p:nvSpPr>
          <p:cNvPr id="76805" name="AutoShape 6"/>
          <p:cNvSpPr>
            <a:spLocks noChangeArrowheads="1"/>
          </p:cNvSpPr>
          <p:nvPr/>
        </p:nvSpPr>
        <p:spPr bwMode="auto">
          <a:xfrm>
            <a:off x="10288588" y="1489075"/>
            <a:ext cx="1707641" cy="7635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06" name="AutoShape 7"/>
          <p:cNvSpPr>
            <a:spLocks noChangeArrowheads="1"/>
          </p:cNvSpPr>
          <p:nvPr/>
        </p:nvSpPr>
        <p:spPr bwMode="auto">
          <a:xfrm>
            <a:off x="106363" y="2297113"/>
            <a:ext cx="6577012" cy="8445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"Предоставление дополнительного образования детям в Зырянском районе на 2021 год и на плановый период 2022 и 2023 годов"</a:t>
            </a:r>
          </a:p>
        </p:txBody>
      </p:sp>
      <p:sp>
        <p:nvSpPr>
          <p:cNvPr id="76807" name="AutoShape 8"/>
          <p:cNvSpPr>
            <a:spLocks noChangeArrowheads="1"/>
          </p:cNvSpPr>
          <p:nvPr/>
        </p:nvSpPr>
        <p:spPr bwMode="auto">
          <a:xfrm>
            <a:off x="6769100" y="2317750"/>
            <a:ext cx="1631950" cy="7874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12 523</a:t>
            </a:r>
          </a:p>
        </p:txBody>
      </p:sp>
      <p:sp>
        <p:nvSpPr>
          <p:cNvPr id="76808" name="AutoShape 9"/>
          <p:cNvSpPr>
            <a:spLocks noChangeArrowheads="1"/>
          </p:cNvSpPr>
          <p:nvPr/>
        </p:nvSpPr>
        <p:spPr bwMode="auto">
          <a:xfrm>
            <a:off x="8434388" y="2346325"/>
            <a:ext cx="1789112" cy="7747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12 523</a:t>
            </a:r>
          </a:p>
        </p:txBody>
      </p:sp>
      <p:sp>
        <p:nvSpPr>
          <p:cNvPr id="76809" name="AutoShape 10"/>
          <p:cNvSpPr>
            <a:spLocks noChangeArrowheads="1"/>
          </p:cNvSpPr>
          <p:nvPr/>
        </p:nvSpPr>
        <p:spPr bwMode="auto">
          <a:xfrm>
            <a:off x="10272714" y="2349500"/>
            <a:ext cx="1701800" cy="77311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10" name="AutoShape 12"/>
          <p:cNvSpPr>
            <a:spLocks noChangeArrowheads="1"/>
          </p:cNvSpPr>
          <p:nvPr/>
        </p:nvSpPr>
        <p:spPr bwMode="auto">
          <a:xfrm>
            <a:off x="106363" y="3935819"/>
            <a:ext cx="6588125" cy="552044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"Питание в образовательных учреждениях на 2021 год и плановый период 2022-2023 годов"</a:t>
            </a:r>
          </a:p>
        </p:txBody>
      </p:sp>
      <p:sp>
        <p:nvSpPr>
          <p:cNvPr id="76811" name="AutoShape 13"/>
          <p:cNvSpPr>
            <a:spLocks noChangeArrowheads="1"/>
          </p:cNvSpPr>
          <p:nvPr/>
        </p:nvSpPr>
        <p:spPr bwMode="auto">
          <a:xfrm>
            <a:off x="6769100" y="3860800"/>
            <a:ext cx="1631950" cy="6350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525</a:t>
            </a:r>
          </a:p>
        </p:txBody>
      </p:sp>
      <p:sp>
        <p:nvSpPr>
          <p:cNvPr id="76812" name="AutoShape 14"/>
          <p:cNvSpPr>
            <a:spLocks noChangeArrowheads="1"/>
          </p:cNvSpPr>
          <p:nvPr/>
        </p:nvSpPr>
        <p:spPr bwMode="auto">
          <a:xfrm>
            <a:off x="8424863" y="3852863"/>
            <a:ext cx="1751012" cy="6254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525</a:t>
            </a:r>
          </a:p>
        </p:txBody>
      </p:sp>
      <p:sp>
        <p:nvSpPr>
          <p:cNvPr id="76813" name="AutoShape 15"/>
          <p:cNvSpPr>
            <a:spLocks noChangeArrowheads="1"/>
          </p:cNvSpPr>
          <p:nvPr/>
        </p:nvSpPr>
        <p:spPr bwMode="auto">
          <a:xfrm>
            <a:off x="10223500" y="3868738"/>
            <a:ext cx="1772729" cy="6016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14" name="AutoShape 16"/>
          <p:cNvSpPr>
            <a:spLocks noChangeArrowheads="1"/>
          </p:cNvSpPr>
          <p:nvPr/>
        </p:nvSpPr>
        <p:spPr bwMode="auto">
          <a:xfrm>
            <a:off x="98425" y="4568825"/>
            <a:ext cx="6588125" cy="4365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"Сохранение и развитие культуры Зырянского района на 2020-2024 годы"</a:t>
            </a:r>
          </a:p>
        </p:txBody>
      </p:sp>
      <p:sp>
        <p:nvSpPr>
          <p:cNvPr id="76815" name="AutoShape 17"/>
          <p:cNvSpPr>
            <a:spLocks noChangeArrowheads="1"/>
          </p:cNvSpPr>
          <p:nvPr/>
        </p:nvSpPr>
        <p:spPr bwMode="auto">
          <a:xfrm>
            <a:off x="98425" y="5046663"/>
            <a:ext cx="6580188" cy="4937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"Создание условий для предоставления населению Зырянского района культурно - досуговых услуг на 2021 год и плановый период 2022 и 2023 годы"</a:t>
            </a:r>
          </a:p>
        </p:txBody>
      </p:sp>
      <p:sp>
        <p:nvSpPr>
          <p:cNvPr id="76816" name="AutoShape 18"/>
          <p:cNvSpPr>
            <a:spLocks noChangeArrowheads="1"/>
          </p:cNvSpPr>
          <p:nvPr/>
        </p:nvSpPr>
        <p:spPr bwMode="auto">
          <a:xfrm>
            <a:off x="6753225" y="4545013"/>
            <a:ext cx="1630363" cy="4699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27 553</a:t>
            </a:r>
          </a:p>
        </p:txBody>
      </p:sp>
      <p:sp>
        <p:nvSpPr>
          <p:cNvPr id="76817" name="AutoShape 19"/>
          <p:cNvSpPr>
            <a:spLocks noChangeArrowheads="1"/>
          </p:cNvSpPr>
          <p:nvPr/>
        </p:nvSpPr>
        <p:spPr bwMode="auto">
          <a:xfrm>
            <a:off x="8432800" y="4527550"/>
            <a:ext cx="1725613" cy="5127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rgbClr val="060612"/>
                </a:solidFill>
              </a:rPr>
              <a:t>27 553</a:t>
            </a:r>
          </a:p>
        </p:txBody>
      </p:sp>
      <p:sp>
        <p:nvSpPr>
          <p:cNvPr id="76818" name="AutoShape 20"/>
          <p:cNvSpPr>
            <a:spLocks noChangeArrowheads="1"/>
          </p:cNvSpPr>
          <p:nvPr/>
        </p:nvSpPr>
        <p:spPr bwMode="auto">
          <a:xfrm>
            <a:off x="10223500" y="4495800"/>
            <a:ext cx="1751014" cy="5588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19" name="AutoShape 21"/>
          <p:cNvSpPr>
            <a:spLocks noChangeArrowheads="1"/>
          </p:cNvSpPr>
          <p:nvPr/>
        </p:nvSpPr>
        <p:spPr bwMode="auto">
          <a:xfrm>
            <a:off x="6769100" y="5056188"/>
            <a:ext cx="1631950" cy="4937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16 474</a:t>
            </a:r>
          </a:p>
        </p:txBody>
      </p:sp>
      <p:sp>
        <p:nvSpPr>
          <p:cNvPr id="76820" name="AutoShape 22"/>
          <p:cNvSpPr>
            <a:spLocks noChangeArrowheads="1"/>
          </p:cNvSpPr>
          <p:nvPr/>
        </p:nvSpPr>
        <p:spPr bwMode="auto">
          <a:xfrm>
            <a:off x="8450263" y="5080000"/>
            <a:ext cx="1724025" cy="4714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16 474</a:t>
            </a:r>
          </a:p>
        </p:txBody>
      </p:sp>
      <p:sp>
        <p:nvSpPr>
          <p:cNvPr id="76821" name="AutoShape 23"/>
          <p:cNvSpPr>
            <a:spLocks noChangeArrowheads="1"/>
          </p:cNvSpPr>
          <p:nvPr/>
        </p:nvSpPr>
        <p:spPr bwMode="auto">
          <a:xfrm>
            <a:off x="10223500" y="5087938"/>
            <a:ext cx="1772729" cy="4714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22" name="AutoShape 24"/>
          <p:cNvSpPr>
            <a:spLocks noChangeArrowheads="1"/>
          </p:cNvSpPr>
          <p:nvPr/>
        </p:nvSpPr>
        <p:spPr bwMode="auto">
          <a:xfrm>
            <a:off x="147097" y="1010800"/>
            <a:ext cx="6662737" cy="552044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 font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3300"/>
                </a:solidFill>
                <a:latin typeface="+mn-lt"/>
              </a:rPr>
              <a:t>Наименование показателей</a:t>
            </a:r>
            <a:endParaRPr lang="ru-RU" sz="1400" dirty="0">
              <a:solidFill>
                <a:srgbClr val="003300"/>
              </a:solidFill>
              <a:latin typeface="+mn-lt"/>
            </a:endParaRPr>
          </a:p>
          <a:p>
            <a:pPr algn="ctr" defTabSz="449263" font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76823" name="AutoShape 25"/>
          <p:cNvSpPr>
            <a:spLocks noChangeArrowheads="1"/>
          </p:cNvSpPr>
          <p:nvPr/>
        </p:nvSpPr>
        <p:spPr bwMode="auto">
          <a:xfrm>
            <a:off x="6858508" y="1004887"/>
            <a:ext cx="1614487" cy="4460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План</a:t>
            </a:r>
          </a:p>
        </p:txBody>
      </p:sp>
      <p:sp>
        <p:nvSpPr>
          <p:cNvPr id="76824" name="AutoShape 26"/>
          <p:cNvSpPr>
            <a:spLocks noChangeArrowheads="1"/>
          </p:cNvSpPr>
          <p:nvPr/>
        </p:nvSpPr>
        <p:spPr bwMode="auto">
          <a:xfrm>
            <a:off x="8426450" y="1032118"/>
            <a:ext cx="1797050" cy="412506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Исполнено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76825" name="AutoShape 27"/>
          <p:cNvSpPr>
            <a:spLocks noChangeArrowheads="1"/>
          </p:cNvSpPr>
          <p:nvPr/>
        </p:nvSpPr>
        <p:spPr bwMode="auto">
          <a:xfrm>
            <a:off x="10239376" y="1011239"/>
            <a:ext cx="1756854" cy="401636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исполнения</a:t>
            </a:r>
          </a:p>
        </p:txBody>
      </p:sp>
      <p:sp>
        <p:nvSpPr>
          <p:cNvPr id="76826" name="AutoShape 28"/>
          <p:cNvSpPr>
            <a:spLocks noChangeArrowheads="1"/>
          </p:cNvSpPr>
          <p:nvPr/>
        </p:nvSpPr>
        <p:spPr bwMode="auto">
          <a:xfrm>
            <a:off x="98425" y="5597525"/>
            <a:ext cx="6564313" cy="6111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"Создание условий для предоставления музейных услуг населению Зырянского района  на  2021 год и плановый период 2022 и 2023 годов"</a:t>
            </a:r>
          </a:p>
        </p:txBody>
      </p:sp>
      <p:sp>
        <p:nvSpPr>
          <p:cNvPr id="76827" name="AutoShape 29"/>
          <p:cNvSpPr>
            <a:spLocks noChangeArrowheads="1"/>
          </p:cNvSpPr>
          <p:nvPr/>
        </p:nvSpPr>
        <p:spPr bwMode="auto">
          <a:xfrm>
            <a:off x="6753225" y="5592763"/>
            <a:ext cx="1631950" cy="5905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2 425</a:t>
            </a:r>
          </a:p>
        </p:txBody>
      </p:sp>
      <p:sp>
        <p:nvSpPr>
          <p:cNvPr id="76828" name="AutoShape 30"/>
          <p:cNvSpPr>
            <a:spLocks noChangeArrowheads="1"/>
          </p:cNvSpPr>
          <p:nvPr/>
        </p:nvSpPr>
        <p:spPr bwMode="auto">
          <a:xfrm>
            <a:off x="8426450" y="5591175"/>
            <a:ext cx="1757363" cy="60801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2 428</a:t>
            </a:r>
          </a:p>
        </p:txBody>
      </p:sp>
      <p:sp>
        <p:nvSpPr>
          <p:cNvPr id="76829" name="AutoShape 31"/>
          <p:cNvSpPr>
            <a:spLocks noChangeArrowheads="1"/>
          </p:cNvSpPr>
          <p:nvPr/>
        </p:nvSpPr>
        <p:spPr bwMode="auto">
          <a:xfrm>
            <a:off x="10247313" y="5624513"/>
            <a:ext cx="1727201" cy="5683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30" name="AutoShape 32"/>
          <p:cNvSpPr>
            <a:spLocks noChangeArrowheads="1"/>
          </p:cNvSpPr>
          <p:nvPr/>
        </p:nvSpPr>
        <p:spPr bwMode="auto">
          <a:xfrm>
            <a:off x="114300" y="3178175"/>
            <a:ext cx="6573838" cy="700494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"Профилактика преступлений и правонарушений, пропаганда здорового образа жизни среди несовершеннолетних муниципального образования «Зырянский район»  на 2021 год и плановый период 2022 и 2023 годов"</a:t>
            </a:r>
          </a:p>
        </p:txBody>
      </p:sp>
      <p:sp>
        <p:nvSpPr>
          <p:cNvPr id="76831" name="AutoShape 33"/>
          <p:cNvSpPr>
            <a:spLocks noChangeArrowheads="1"/>
          </p:cNvSpPr>
          <p:nvPr/>
        </p:nvSpPr>
        <p:spPr bwMode="auto">
          <a:xfrm>
            <a:off x="6753225" y="6249988"/>
            <a:ext cx="1631950" cy="6080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7 618</a:t>
            </a:r>
          </a:p>
        </p:txBody>
      </p:sp>
      <p:sp>
        <p:nvSpPr>
          <p:cNvPr id="76832" name="AutoShape 34"/>
          <p:cNvSpPr>
            <a:spLocks noChangeArrowheads="1"/>
          </p:cNvSpPr>
          <p:nvPr/>
        </p:nvSpPr>
        <p:spPr bwMode="auto">
          <a:xfrm>
            <a:off x="8401050" y="6234113"/>
            <a:ext cx="1822450" cy="6238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7 618</a:t>
            </a:r>
          </a:p>
        </p:txBody>
      </p:sp>
      <p:sp>
        <p:nvSpPr>
          <p:cNvPr id="76833" name="AutoShape 35"/>
          <p:cNvSpPr>
            <a:spLocks noChangeArrowheads="1"/>
          </p:cNvSpPr>
          <p:nvPr/>
        </p:nvSpPr>
        <p:spPr bwMode="auto">
          <a:xfrm>
            <a:off x="10280650" y="6249988"/>
            <a:ext cx="1727201" cy="6080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6834" name="AutoShape 36"/>
          <p:cNvSpPr>
            <a:spLocks noChangeArrowheads="1"/>
          </p:cNvSpPr>
          <p:nvPr/>
        </p:nvSpPr>
        <p:spPr bwMode="auto">
          <a:xfrm>
            <a:off x="98425" y="6248400"/>
            <a:ext cx="6573838" cy="6096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"Организация библиотечного обслуживания населения </a:t>
            </a:r>
            <a:r>
              <a:rPr lang="ru-RU" altLang="ru-RU" sz="1400" dirty="0" err="1">
                <a:solidFill>
                  <a:srgbClr val="003300"/>
                </a:solidFill>
                <a:latin typeface="+mn-lt"/>
              </a:rPr>
              <a:t>межпоселенческими</a:t>
            </a: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 библиотеками, комплектование и обеспечение сохранности их библиотечных фондов на 2021 - 2023 годы"</a:t>
            </a:r>
          </a:p>
        </p:txBody>
      </p:sp>
      <p:sp>
        <p:nvSpPr>
          <p:cNvPr id="76835" name="AutoShape 37"/>
          <p:cNvSpPr>
            <a:spLocks noChangeArrowheads="1"/>
          </p:cNvSpPr>
          <p:nvPr/>
        </p:nvSpPr>
        <p:spPr bwMode="auto">
          <a:xfrm>
            <a:off x="6719888" y="3178175"/>
            <a:ext cx="1631950" cy="5730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1 063</a:t>
            </a:r>
          </a:p>
        </p:txBody>
      </p:sp>
      <p:sp>
        <p:nvSpPr>
          <p:cNvPr id="76836" name="AutoShape 38"/>
          <p:cNvSpPr>
            <a:spLocks noChangeArrowheads="1"/>
          </p:cNvSpPr>
          <p:nvPr/>
        </p:nvSpPr>
        <p:spPr bwMode="auto">
          <a:xfrm>
            <a:off x="8401050" y="3203575"/>
            <a:ext cx="1773238" cy="5397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1 063</a:t>
            </a:r>
          </a:p>
        </p:txBody>
      </p:sp>
      <p:sp>
        <p:nvSpPr>
          <p:cNvPr id="76837" name="AutoShape 39"/>
          <p:cNvSpPr>
            <a:spLocks noChangeArrowheads="1"/>
          </p:cNvSpPr>
          <p:nvPr/>
        </p:nvSpPr>
        <p:spPr bwMode="auto">
          <a:xfrm>
            <a:off x="10223500" y="3211513"/>
            <a:ext cx="1772729" cy="5397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DD6E146-0400-4565-9968-1420CC2604F5}"/>
              </a:ext>
            </a:extLst>
          </p:cNvPr>
          <p:cNvSpPr/>
          <p:nvPr/>
        </p:nvSpPr>
        <p:spPr>
          <a:xfrm>
            <a:off x="195771" y="195262"/>
            <a:ext cx="11824780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8849" name="AutoShape 2"/>
          <p:cNvSpPr>
            <a:spLocks noChangeArrowheads="1"/>
          </p:cNvSpPr>
          <p:nvPr/>
        </p:nvSpPr>
        <p:spPr bwMode="auto">
          <a:xfrm>
            <a:off x="130175" y="123825"/>
            <a:ext cx="11824780" cy="854075"/>
          </a:xfrm>
          <a:prstGeom prst="actionButtonBlank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Расходы на реализацию муниципальных программ и ведомственных целевых программ Зырянского района за  2021 года, </a:t>
            </a:r>
            <a:r>
              <a:rPr lang="ru-RU" altLang="ru-RU" sz="1400" b="1" dirty="0" err="1">
                <a:solidFill>
                  <a:srgbClr val="003300"/>
                </a:solidFill>
                <a:latin typeface="+mn-lt"/>
              </a:rPr>
              <a:t>тыс.рублей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78850" name="AutoShape 3"/>
          <p:cNvSpPr>
            <a:spLocks noChangeArrowheads="1"/>
          </p:cNvSpPr>
          <p:nvPr/>
        </p:nvSpPr>
        <p:spPr bwMode="auto">
          <a:xfrm>
            <a:off x="98425" y="2579688"/>
            <a:ext cx="6605588" cy="4953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"Формирование современной городской среды на территории муниципального образования «Зырянский район» на 2018 – 2022 год"</a:t>
            </a:r>
          </a:p>
        </p:txBody>
      </p:sp>
      <p:sp>
        <p:nvSpPr>
          <p:cNvPr id="78851" name="AutoShape 4"/>
          <p:cNvSpPr>
            <a:spLocks noChangeArrowheads="1"/>
          </p:cNvSpPr>
          <p:nvPr/>
        </p:nvSpPr>
        <p:spPr bwMode="auto">
          <a:xfrm>
            <a:off x="98425" y="3141663"/>
            <a:ext cx="6613525" cy="63023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"Развитие коммунальной инфраструктуры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 Зырянском районе на 2020–2024 годы"</a:t>
            </a:r>
          </a:p>
        </p:txBody>
      </p:sp>
      <p:sp>
        <p:nvSpPr>
          <p:cNvPr id="78852" name="AutoShape 5"/>
          <p:cNvSpPr>
            <a:spLocks noChangeArrowheads="1"/>
          </p:cNvSpPr>
          <p:nvPr/>
        </p:nvSpPr>
        <p:spPr bwMode="auto">
          <a:xfrm>
            <a:off x="126205" y="3835400"/>
            <a:ext cx="6589713" cy="7270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"Развитие коммунальной инфраструктуры в Зырянском районе на 2020–2024 годы"</a:t>
            </a:r>
          </a:p>
        </p:txBody>
      </p:sp>
      <p:sp>
        <p:nvSpPr>
          <p:cNvPr id="78853" name="AutoShape 6"/>
          <p:cNvSpPr>
            <a:spLocks noChangeArrowheads="1"/>
          </p:cNvSpPr>
          <p:nvPr/>
        </p:nvSpPr>
        <p:spPr bwMode="auto">
          <a:xfrm>
            <a:off x="98425" y="6021388"/>
            <a:ext cx="6629400" cy="8366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"Комплексное развитие сельских территорий муниципального образования Зырянского района Томской области на 2020-2025 годы"</a:t>
            </a:r>
          </a:p>
        </p:txBody>
      </p:sp>
      <p:sp>
        <p:nvSpPr>
          <p:cNvPr id="78854" name="AutoShape 7"/>
          <p:cNvSpPr>
            <a:spLocks noChangeArrowheads="1"/>
          </p:cNvSpPr>
          <p:nvPr/>
        </p:nvSpPr>
        <p:spPr bwMode="auto">
          <a:xfrm>
            <a:off x="6769100" y="2565400"/>
            <a:ext cx="1616075" cy="5270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550</a:t>
            </a:r>
          </a:p>
        </p:txBody>
      </p:sp>
      <p:sp>
        <p:nvSpPr>
          <p:cNvPr id="78855" name="AutoShape 8"/>
          <p:cNvSpPr>
            <a:spLocks noChangeArrowheads="1"/>
          </p:cNvSpPr>
          <p:nvPr/>
        </p:nvSpPr>
        <p:spPr bwMode="auto">
          <a:xfrm>
            <a:off x="6769100" y="3141663"/>
            <a:ext cx="1590675" cy="6794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3 850</a:t>
            </a:r>
          </a:p>
        </p:txBody>
      </p:sp>
      <p:sp>
        <p:nvSpPr>
          <p:cNvPr id="78856" name="AutoShape 9"/>
          <p:cNvSpPr>
            <a:spLocks noChangeArrowheads="1"/>
          </p:cNvSpPr>
          <p:nvPr/>
        </p:nvSpPr>
        <p:spPr bwMode="auto">
          <a:xfrm>
            <a:off x="6769100" y="6021388"/>
            <a:ext cx="1600200" cy="8366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58</a:t>
            </a:r>
          </a:p>
        </p:txBody>
      </p:sp>
      <p:sp>
        <p:nvSpPr>
          <p:cNvPr id="78857" name="AutoShape 10"/>
          <p:cNvSpPr>
            <a:spLocks noChangeArrowheads="1"/>
          </p:cNvSpPr>
          <p:nvPr/>
        </p:nvSpPr>
        <p:spPr bwMode="auto">
          <a:xfrm>
            <a:off x="8401050" y="2554288"/>
            <a:ext cx="1822450" cy="5397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550</a:t>
            </a:r>
          </a:p>
        </p:txBody>
      </p:sp>
      <p:sp>
        <p:nvSpPr>
          <p:cNvPr id="78858" name="AutoShape 11"/>
          <p:cNvSpPr>
            <a:spLocks noChangeArrowheads="1"/>
          </p:cNvSpPr>
          <p:nvPr/>
        </p:nvSpPr>
        <p:spPr bwMode="auto">
          <a:xfrm>
            <a:off x="8401050" y="3132138"/>
            <a:ext cx="1822450" cy="7032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3 850</a:t>
            </a:r>
          </a:p>
        </p:txBody>
      </p:sp>
      <p:sp>
        <p:nvSpPr>
          <p:cNvPr id="78859" name="AutoShape 12"/>
          <p:cNvSpPr>
            <a:spLocks noChangeArrowheads="1"/>
          </p:cNvSpPr>
          <p:nvPr/>
        </p:nvSpPr>
        <p:spPr bwMode="auto">
          <a:xfrm>
            <a:off x="8401050" y="6021388"/>
            <a:ext cx="1822450" cy="8366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58</a:t>
            </a:r>
          </a:p>
        </p:txBody>
      </p:sp>
      <p:sp>
        <p:nvSpPr>
          <p:cNvPr id="78860" name="AutoShape 13"/>
          <p:cNvSpPr>
            <a:spLocks noChangeArrowheads="1"/>
          </p:cNvSpPr>
          <p:nvPr/>
        </p:nvSpPr>
        <p:spPr bwMode="auto">
          <a:xfrm>
            <a:off x="10247313" y="3141663"/>
            <a:ext cx="1661319" cy="6699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8861" name="AutoShape 14"/>
          <p:cNvSpPr>
            <a:spLocks noChangeArrowheads="1"/>
          </p:cNvSpPr>
          <p:nvPr/>
        </p:nvSpPr>
        <p:spPr bwMode="auto">
          <a:xfrm>
            <a:off x="10239376" y="2563813"/>
            <a:ext cx="1706056" cy="5127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8862" name="AutoShape 15"/>
          <p:cNvSpPr>
            <a:spLocks noChangeArrowheads="1"/>
          </p:cNvSpPr>
          <p:nvPr/>
        </p:nvSpPr>
        <p:spPr bwMode="auto">
          <a:xfrm>
            <a:off x="10239376" y="6021388"/>
            <a:ext cx="1704470" cy="8366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8863" name="AutoShape 16"/>
          <p:cNvSpPr>
            <a:spLocks noChangeArrowheads="1"/>
          </p:cNvSpPr>
          <p:nvPr/>
        </p:nvSpPr>
        <p:spPr bwMode="auto">
          <a:xfrm>
            <a:off x="171989" y="1152525"/>
            <a:ext cx="6564313" cy="6365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3300"/>
                </a:solidFill>
                <a:latin typeface="+mn-lt"/>
              </a:rPr>
              <a:t>Наименование показателей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78864" name="AutoShape 17"/>
          <p:cNvSpPr>
            <a:spLocks noChangeArrowheads="1"/>
          </p:cNvSpPr>
          <p:nvPr/>
        </p:nvSpPr>
        <p:spPr bwMode="auto">
          <a:xfrm>
            <a:off x="6769100" y="1125538"/>
            <a:ext cx="1631950" cy="6540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План</a:t>
            </a:r>
          </a:p>
        </p:txBody>
      </p:sp>
      <p:sp>
        <p:nvSpPr>
          <p:cNvPr id="78865" name="AutoShape 18"/>
          <p:cNvSpPr>
            <a:spLocks noChangeArrowheads="1"/>
          </p:cNvSpPr>
          <p:nvPr/>
        </p:nvSpPr>
        <p:spPr bwMode="auto">
          <a:xfrm>
            <a:off x="8401050" y="1125538"/>
            <a:ext cx="1822450" cy="6715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Исполнено</a:t>
            </a:r>
          </a:p>
        </p:txBody>
      </p:sp>
      <p:sp>
        <p:nvSpPr>
          <p:cNvPr id="78866" name="AutoShape 19"/>
          <p:cNvSpPr>
            <a:spLocks noChangeArrowheads="1"/>
          </p:cNvSpPr>
          <p:nvPr/>
        </p:nvSpPr>
        <p:spPr bwMode="auto">
          <a:xfrm>
            <a:off x="10223500" y="1125538"/>
            <a:ext cx="1731455" cy="6873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исполнения</a:t>
            </a:r>
          </a:p>
        </p:txBody>
      </p:sp>
      <p:sp>
        <p:nvSpPr>
          <p:cNvPr id="78867" name="AutoShape 20"/>
          <p:cNvSpPr>
            <a:spLocks noChangeArrowheads="1"/>
          </p:cNvSpPr>
          <p:nvPr/>
        </p:nvSpPr>
        <p:spPr bwMode="auto">
          <a:xfrm>
            <a:off x="106363" y="1844675"/>
            <a:ext cx="6597650" cy="6778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"Развитие малого и среднего предпринимательства в Зырянском районе на 2020-2024 годы"</a:t>
            </a:r>
          </a:p>
        </p:txBody>
      </p:sp>
      <p:sp>
        <p:nvSpPr>
          <p:cNvPr id="78868" name="AutoShape 21"/>
          <p:cNvSpPr>
            <a:spLocks noChangeArrowheads="1"/>
          </p:cNvSpPr>
          <p:nvPr/>
        </p:nvSpPr>
        <p:spPr bwMode="auto">
          <a:xfrm>
            <a:off x="6761163" y="1820863"/>
            <a:ext cx="1616075" cy="6858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200</a:t>
            </a:r>
          </a:p>
        </p:txBody>
      </p:sp>
      <p:sp>
        <p:nvSpPr>
          <p:cNvPr id="78869" name="AutoShape 22"/>
          <p:cNvSpPr>
            <a:spLocks noChangeArrowheads="1"/>
          </p:cNvSpPr>
          <p:nvPr/>
        </p:nvSpPr>
        <p:spPr bwMode="auto">
          <a:xfrm>
            <a:off x="8401050" y="1828800"/>
            <a:ext cx="1824038" cy="6699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200</a:t>
            </a:r>
          </a:p>
        </p:txBody>
      </p:sp>
      <p:sp>
        <p:nvSpPr>
          <p:cNvPr id="78870" name="AutoShape 23"/>
          <p:cNvSpPr>
            <a:spLocks noChangeArrowheads="1"/>
          </p:cNvSpPr>
          <p:nvPr/>
        </p:nvSpPr>
        <p:spPr bwMode="auto">
          <a:xfrm>
            <a:off x="10248900" y="1844675"/>
            <a:ext cx="1706055" cy="6778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8871" name="AutoShape 24"/>
          <p:cNvSpPr>
            <a:spLocks noChangeArrowheads="1"/>
          </p:cNvSpPr>
          <p:nvPr/>
        </p:nvSpPr>
        <p:spPr bwMode="auto">
          <a:xfrm>
            <a:off x="6769100" y="3860800"/>
            <a:ext cx="1600200" cy="7270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10</a:t>
            </a:r>
          </a:p>
        </p:txBody>
      </p:sp>
      <p:sp>
        <p:nvSpPr>
          <p:cNvPr id="78872" name="AutoShape 25"/>
          <p:cNvSpPr>
            <a:spLocks noChangeArrowheads="1"/>
          </p:cNvSpPr>
          <p:nvPr/>
        </p:nvSpPr>
        <p:spPr bwMode="auto">
          <a:xfrm>
            <a:off x="8401050" y="3860800"/>
            <a:ext cx="1822450" cy="7429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10</a:t>
            </a:r>
          </a:p>
        </p:txBody>
      </p:sp>
      <p:sp>
        <p:nvSpPr>
          <p:cNvPr id="78873" name="AutoShape 26"/>
          <p:cNvSpPr>
            <a:spLocks noChangeArrowheads="1"/>
          </p:cNvSpPr>
          <p:nvPr/>
        </p:nvSpPr>
        <p:spPr bwMode="auto">
          <a:xfrm>
            <a:off x="10239376" y="3860800"/>
            <a:ext cx="1706056" cy="7508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78874" name="AutoShape 27"/>
          <p:cNvSpPr>
            <a:spLocks noChangeArrowheads="1"/>
          </p:cNvSpPr>
          <p:nvPr/>
        </p:nvSpPr>
        <p:spPr bwMode="auto">
          <a:xfrm>
            <a:off x="114300" y="5437188"/>
            <a:ext cx="6613525" cy="5429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"Содействие развитию массовой физической культуры на 2021 год и на  плановый период 2022 и 2023 годы""</a:t>
            </a:r>
          </a:p>
        </p:txBody>
      </p:sp>
      <p:sp>
        <p:nvSpPr>
          <p:cNvPr id="78875" name="AutoShape 28"/>
          <p:cNvSpPr>
            <a:spLocks noChangeArrowheads="1"/>
          </p:cNvSpPr>
          <p:nvPr/>
        </p:nvSpPr>
        <p:spPr bwMode="auto">
          <a:xfrm>
            <a:off x="161925" y="4643438"/>
            <a:ext cx="6589712" cy="7524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"Развитие физической культуры и спорта на территории муниципального образования Зырянский район на 2020 – 2024 годы"</a:t>
            </a:r>
          </a:p>
        </p:txBody>
      </p:sp>
      <p:sp>
        <p:nvSpPr>
          <p:cNvPr id="78876" name="AutoShape 29"/>
          <p:cNvSpPr>
            <a:spLocks noChangeArrowheads="1"/>
          </p:cNvSpPr>
          <p:nvPr/>
        </p:nvSpPr>
        <p:spPr bwMode="auto">
          <a:xfrm>
            <a:off x="6769100" y="4668838"/>
            <a:ext cx="1600200" cy="7508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337</a:t>
            </a:r>
          </a:p>
        </p:txBody>
      </p:sp>
      <p:sp>
        <p:nvSpPr>
          <p:cNvPr id="78877" name="AutoShape 30"/>
          <p:cNvSpPr>
            <a:spLocks noChangeArrowheads="1"/>
          </p:cNvSpPr>
          <p:nvPr/>
        </p:nvSpPr>
        <p:spPr bwMode="auto">
          <a:xfrm>
            <a:off x="6778625" y="5437188"/>
            <a:ext cx="1600200" cy="5588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263</a:t>
            </a:r>
          </a:p>
        </p:txBody>
      </p:sp>
      <p:sp>
        <p:nvSpPr>
          <p:cNvPr id="78878" name="AutoShape 31"/>
          <p:cNvSpPr>
            <a:spLocks noChangeArrowheads="1"/>
          </p:cNvSpPr>
          <p:nvPr/>
        </p:nvSpPr>
        <p:spPr bwMode="auto">
          <a:xfrm>
            <a:off x="8401050" y="4652963"/>
            <a:ext cx="1822450" cy="7667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337</a:t>
            </a:r>
          </a:p>
        </p:txBody>
      </p:sp>
      <p:sp>
        <p:nvSpPr>
          <p:cNvPr id="78879" name="AutoShape 32"/>
          <p:cNvSpPr>
            <a:spLocks noChangeArrowheads="1"/>
          </p:cNvSpPr>
          <p:nvPr/>
        </p:nvSpPr>
        <p:spPr bwMode="auto">
          <a:xfrm>
            <a:off x="10240963" y="4652963"/>
            <a:ext cx="1704469" cy="7747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8880" name="AutoShape 33"/>
          <p:cNvSpPr>
            <a:spLocks noChangeArrowheads="1"/>
          </p:cNvSpPr>
          <p:nvPr/>
        </p:nvSpPr>
        <p:spPr bwMode="auto">
          <a:xfrm>
            <a:off x="8408988" y="5445125"/>
            <a:ext cx="1822450" cy="5603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263</a:t>
            </a:r>
          </a:p>
        </p:txBody>
      </p:sp>
      <p:sp>
        <p:nvSpPr>
          <p:cNvPr id="78881" name="AutoShape 34"/>
          <p:cNvSpPr>
            <a:spLocks noChangeArrowheads="1"/>
          </p:cNvSpPr>
          <p:nvPr/>
        </p:nvSpPr>
        <p:spPr bwMode="auto">
          <a:xfrm>
            <a:off x="10272714" y="5445125"/>
            <a:ext cx="1682242" cy="5508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20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73038" y="115888"/>
            <a:ext cx="11868150" cy="6483350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523038" y="442913"/>
            <a:ext cx="53355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>
                <a:solidFill>
                  <a:srgbClr val="003300"/>
                </a:solidFill>
                <a:latin typeface="Calibri" pitchFamily="34" charset="0"/>
              </a:rPr>
              <a:t>Территория – 3966 </a:t>
            </a:r>
            <a:r>
              <a:rPr lang="ru-RU" altLang="ru-RU" sz="2800" b="1">
                <a:solidFill>
                  <a:srgbClr val="003300"/>
                </a:solidFill>
                <a:latin typeface="Calibri" pitchFamily="34" charset="0"/>
              </a:rPr>
              <a:t>км. кв. </a:t>
            </a:r>
            <a:endParaRPr lang="ru-RU" altLang="zh-CN" sz="2800">
              <a:solidFill>
                <a:srgbClr val="0033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altLang="ru-RU" i="1">
              <a:latin typeface="Calibri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8970963" y="1879600"/>
            <a:ext cx="2881312" cy="4093428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5 сельских поселений</a:t>
            </a:r>
          </a:p>
          <a:p>
            <a:endParaRPr lang="ru-RU" altLang="ru-RU" sz="2000" b="1" dirty="0">
              <a:solidFill>
                <a:srgbClr val="003300"/>
              </a:solidFill>
              <a:latin typeface="Calibri" pitchFamily="34" charset="0"/>
            </a:endParaRPr>
          </a:p>
          <a:p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 Михайловское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1 057</a:t>
            </a:r>
            <a:endParaRPr lang="ru-RU" altLang="ru-RU" sz="2000" dirty="0">
              <a:solidFill>
                <a:srgbClr val="003300"/>
              </a:solidFill>
              <a:latin typeface="Calibri" pitchFamily="34" charset="0"/>
            </a:endParaRPr>
          </a:p>
          <a:p>
            <a:endParaRPr lang="en-US" altLang="ru-RU" sz="2000" i="1" dirty="0">
              <a:latin typeface="Calibri" pitchFamily="34" charset="0"/>
            </a:endParaRPr>
          </a:p>
          <a:p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  </a:t>
            </a:r>
            <a:r>
              <a:rPr lang="ru-RU" altLang="ru-RU" sz="2000" dirty="0" err="1">
                <a:solidFill>
                  <a:srgbClr val="003300"/>
                </a:solidFill>
                <a:latin typeface="Calibri" pitchFamily="34" charset="0"/>
              </a:rPr>
              <a:t>Высоковское</a:t>
            </a:r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859</a:t>
            </a:r>
          </a:p>
          <a:p>
            <a:endParaRPr lang="ru-RU" altLang="ru-RU" sz="2000" dirty="0">
              <a:solidFill>
                <a:srgbClr val="003300"/>
              </a:solidFill>
              <a:latin typeface="Calibri" pitchFamily="34" charset="0"/>
            </a:endParaRPr>
          </a:p>
          <a:p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  </a:t>
            </a:r>
            <a:r>
              <a:rPr lang="ru-RU" altLang="ru-RU" sz="2000" dirty="0" err="1">
                <a:solidFill>
                  <a:srgbClr val="003300"/>
                </a:solidFill>
                <a:latin typeface="Calibri" pitchFamily="34" charset="0"/>
              </a:rPr>
              <a:t>Дубровское</a:t>
            </a:r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611</a:t>
            </a:r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</a:p>
          <a:p>
            <a:endParaRPr lang="ru-RU" altLang="ru-RU" sz="2000" dirty="0">
              <a:solidFill>
                <a:srgbClr val="003300"/>
              </a:solidFill>
              <a:latin typeface="Calibri" pitchFamily="34" charset="0"/>
            </a:endParaRPr>
          </a:p>
          <a:p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  </a:t>
            </a:r>
            <a:r>
              <a:rPr lang="ru-RU" altLang="ru-RU" sz="2000" dirty="0" err="1">
                <a:solidFill>
                  <a:srgbClr val="003300"/>
                </a:solidFill>
                <a:latin typeface="Calibri" pitchFamily="34" charset="0"/>
              </a:rPr>
              <a:t>Чердатское</a:t>
            </a:r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1 087</a:t>
            </a:r>
          </a:p>
          <a:p>
            <a:endParaRPr lang="ru-RU" altLang="ru-RU" sz="2000" dirty="0">
              <a:solidFill>
                <a:srgbClr val="003300"/>
              </a:solidFill>
              <a:latin typeface="Calibri" pitchFamily="34" charset="0"/>
            </a:endParaRPr>
          </a:p>
          <a:p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    Зырянское </a:t>
            </a:r>
            <a:r>
              <a:rPr lang="ru-RU" altLang="ru-RU" sz="2000" b="1" dirty="0">
                <a:solidFill>
                  <a:srgbClr val="003300"/>
                </a:solidFill>
                <a:latin typeface="Calibri" pitchFamily="34" charset="0"/>
              </a:rPr>
              <a:t>7 238</a:t>
            </a:r>
            <a:endParaRPr lang="en-US" altLang="ru-RU" sz="2000" i="1" dirty="0">
              <a:latin typeface="Calibri" pitchFamily="34" charset="0"/>
            </a:endParaRPr>
          </a:p>
          <a:p>
            <a:endParaRPr lang="ru-RU" altLang="ru-RU" sz="2000" b="1" dirty="0">
              <a:solidFill>
                <a:srgbClr val="003300"/>
              </a:solidFill>
              <a:latin typeface="Calibri" pitchFamily="34" charset="0"/>
            </a:endParaRPr>
          </a:p>
          <a:p>
            <a:endParaRPr lang="ru-RU" altLang="ru-RU" sz="20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8970963" y="1146175"/>
            <a:ext cx="2887662" cy="400110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000" b="1" dirty="0">
                <a:solidFill>
                  <a:srgbClr val="003300"/>
                </a:solidFill>
                <a:latin typeface="Calibri" pitchFamily="34" charset="0"/>
              </a:rPr>
              <a:t>25 </a:t>
            </a:r>
            <a:r>
              <a:rPr lang="ru-RU" altLang="ru-RU" sz="2000" dirty="0">
                <a:solidFill>
                  <a:srgbClr val="003300"/>
                </a:solidFill>
                <a:latin typeface="Calibri" pitchFamily="34" charset="0"/>
              </a:rPr>
              <a:t>населенных пунктов</a:t>
            </a:r>
          </a:p>
        </p:txBody>
      </p:sp>
      <p:pic>
        <p:nvPicPr>
          <p:cNvPr id="12293" name="Рисунок 5"/>
          <p:cNvPicPr>
            <a:picLocks noChangeAspect="1"/>
          </p:cNvPicPr>
          <p:nvPr/>
        </p:nvPicPr>
        <p:blipFill>
          <a:blip r:embed="rId2"/>
          <a:srcRect b="10464"/>
          <a:stretch>
            <a:fillRect/>
          </a:stretch>
        </p:blipFill>
        <p:spPr bwMode="auto">
          <a:xfrm>
            <a:off x="150813" y="338138"/>
            <a:ext cx="8797925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2"/>
          <p:cNvSpPr>
            <a:spLocks noChangeArrowheads="1"/>
          </p:cNvSpPr>
          <p:nvPr/>
        </p:nvSpPr>
        <p:spPr bwMode="auto">
          <a:xfrm>
            <a:off x="492125" y="631825"/>
            <a:ext cx="32416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solidFill>
                  <a:srgbClr val="003300"/>
                </a:solidFill>
                <a:latin typeface="Calibri" pitchFamily="34" charset="0"/>
              </a:rPr>
              <a:t>По данным статистики на 01.01.2022 г.</a:t>
            </a:r>
            <a:endParaRPr lang="ru-RU" altLang="zh-CN" sz="1400" b="1" dirty="0">
              <a:solidFill>
                <a:srgbClr val="0033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altLang="ru-RU" sz="2000" b="1" dirty="0">
                <a:latin typeface="Calibri" pitchFamily="34" charset="0"/>
              </a:rPr>
              <a:t>10 852</a:t>
            </a:r>
            <a:r>
              <a:rPr lang="ru-RU" altLang="ru-RU" sz="1400" b="1" dirty="0">
                <a:latin typeface="Calibri" pitchFamily="34" charset="0"/>
              </a:rPr>
              <a:t> человека</a:t>
            </a:r>
            <a:endParaRPr lang="en-US" altLang="ru-RU" sz="14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F0048C5-9B64-4E63-B440-30461FCF992B}"/>
              </a:ext>
            </a:extLst>
          </p:cNvPr>
          <p:cNvSpPr/>
          <p:nvPr/>
        </p:nvSpPr>
        <p:spPr>
          <a:xfrm>
            <a:off x="195771" y="195262"/>
            <a:ext cx="11824780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80897" name="AutoShape 2"/>
          <p:cNvSpPr>
            <a:spLocks noChangeArrowheads="1"/>
          </p:cNvSpPr>
          <p:nvPr/>
        </p:nvSpPr>
        <p:spPr bwMode="auto">
          <a:xfrm>
            <a:off x="195771" y="114300"/>
            <a:ext cx="11800458" cy="1120775"/>
          </a:xfrm>
          <a:prstGeom prst="actionButtonBlank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Расходы на реализацию муниципальных программ и ведомственных целевых программ Зырянского района за  2021 года, </a:t>
            </a:r>
            <a:r>
              <a:rPr lang="ru-RU" altLang="ru-RU" sz="1400" b="1" dirty="0" err="1">
                <a:solidFill>
                  <a:srgbClr val="003300"/>
                </a:solidFill>
              </a:rPr>
              <a:t>тыс.рублей</a:t>
            </a:r>
            <a:endParaRPr lang="ru-RU" altLang="ru-RU" sz="1400" b="1" dirty="0">
              <a:solidFill>
                <a:srgbClr val="003300"/>
              </a:solidFill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ru-RU" altLang="ru-RU" sz="2000" b="1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0898" name="AutoShape 3"/>
          <p:cNvSpPr>
            <a:spLocks noChangeArrowheads="1"/>
          </p:cNvSpPr>
          <p:nvPr/>
        </p:nvSpPr>
        <p:spPr bwMode="auto">
          <a:xfrm>
            <a:off x="109538" y="3076575"/>
            <a:ext cx="6610350" cy="83343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"Газификация Зырянского района </a:t>
            </a: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на период 2021-2025 годов"</a:t>
            </a:r>
          </a:p>
        </p:txBody>
      </p:sp>
      <p:sp>
        <p:nvSpPr>
          <p:cNvPr id="80899" name="AutoShape 4"/>
          <p:cNvSpPr>
            <a:spLocks noChangeArrowheads="1"/>
          </p:cNvSpPr>
          <p:nvPr/>
        </p:nvSpPr>
        <p:spPr bwMode="auto">
          <a:xfrm>
            <a:off x="100013" y="3933825"/>
            <a:ext cx="6626225" cy="8540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Ведомственная целевая программа "Создание условий для укрепления личных подсобных хозяйств на 2021 и плановый период 2022 и 2023 годов"</a:t>
            </a:r>
          </a:p>
        </p:txBody>
      </p:sp>
      <p:sp>
        <p:nvSpPr>
          <p:cNvPr id="80900" name="AutoShape 6"/>
          <p:cNvSpPr>
            <a:spLocks noChangeArrowheads="1"/>
          </p:cNvSpPr>
          <p:nvPr/>
        </p:nvSpPr>
        <p:spPr bwMode="auto">
          <a:xfrm>
            <a:off x="109538" y="4860925"/>
            <a:ext cx="6586537" cy="6032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Итого</a:t>
            </a:r>
          </a:p>
        </p:txBody>
      </p:sp>
      <p:sp>
        <p:nvSpPr>
          <p:cNvPr id="80901" name="AutoShape 7"/>
          <p:cNvSpPr>
            <a:spLocks noChangeArrowheads="1"/>
          </p:cNvSpPr>
          <p:nvPr/>
        </p:nvSpPr>
        <p:spPr bwMode="auto">
          <a:xfrm>
            <a:off x="6769100" y="3094038"/>
            <a:ext cx="1581150" cy="8429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80902" name="AutoShape 8"/>
          <p:cNvSpPr>
            <a:spLocks noChangeArrowheads="1"/>
          </p:cNvSpPr>
          <p:nvPr/>
        </p:nvSpPr>
        <p:spPr bwMode="auto">
          <a:xfrm>
            <a:off x="6769100" y="3971925"/>
            <a:ext cx="1573213" cy="8143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0903" name="AutoShape 9"/>
          <p:cNvSpPr>
            <a:spLocks noChangeArrowheads="1"/>
          </p:cNvSpPr>
          <p:nvPr/>
        </p:nvSpPr>
        <p:spPr bwMode="auto">
          <a:xfrm>
            <a:off x="6784976" y="4818063"/>
            <a:ext cx="1590674" cy="60483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126 987</a:t>
            </a:r>
          </a:p>
        </p:txBody>
      </p:sp>
      <p:sp>
        <p:nvSpPr>
          <p:cNvPr id="80904" name="AutoShape 10"/>
          <p:cNvSpPr>
            <a:spLocks noChangeArrowheads="1"/>
          </p:cNvSpPr>
          <p:nvPr/>
        </p:nvSpPr>
        <p:spPr bwMode="auto">
          <a:xfrm>
            <a:off x="8401050" y="3087688"/>
            <a:ext cx="1822450" cy="8382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80905" name="AutoShape 11"/>
          <p:cNvSpPr>
            <a:spLocks noChangeArrowheads="1"/>
          </p:cNvSpPr>
          <p:nvPr/>
        </p:nvSpPr>
        <p:spPr bwMode="auto">
          <a:xfrm>
            <a:off x="8397875" y="3967163"/>
            <a:ext cx="1835150" cy="8016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0906" name="AutoShape 12"/>
          <p:cNvSpPr>
            <a:spLocks noChangeArrowheads="1"/>
          </p:cNvSpPr>
          <p:nvPr/>
        </p:nvSpPr>
        <p:spPr bwMode="auto">
          <a:xfrm>
            <a:off x="8426450" y="4803775"/>
            <a:ext cx="1822450" cy="6286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</a:rPr>
              <a:t>126 987</a:t>
            </a:r>
          </a:p>
        </p:txBody>
      </p:sp>
      <p:sp>
        <p:nvSpPr>
          <p:cNvPr id="80907" name="AutoShape 13"/>
          <p:cNvSpPr>
            <a:spLocks noChangeArrowheads="1"/>
          </p:cNvSpPr>
          <p:nvPr/>
        </p:nvSpPr>
        <p:spPr bwMode="auto">
          <a:xfrm>
            <a:off x="10256838" y="3968750"/>
            <a:ext cx="1729866" cy="7842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80908" name="AutoShape 14"/>
          <p:cNvSpPr>
            <a:spLocks noChangeArrowheads="1"/>
          </p:cNvSpPr>
          <p:nvPr/>
        </p:nvSpPr>
        <p:spPr bwMode="auto">
          <a:xfrm>
            <a:off x="10266364" y="3054350"/>
            <a:ext cx="1729866" cy="881063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  <p:sp>
        <p:nvSpPr>
          <p:cNvPr id="80909" name="AutoShape 15"/>
          <p:cNvSpPr>
            <a:spLocks noChangeArrowheads="1"/>
          </p:cNvSpPr>
          <p:nvPr/>
        </p:nvSpPr>
        <p:spPr bwMode="auto">
          <a:xfrm>
            <a:off x="10266364" y="4802188"/>
            <a:ext cx="1712912" cy="6318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100,0</a:t>
            </a:r>
          </a:p>
        </p:txBody>
      </p:sp>
      <p:sp>
        <p:nvSpPr>
          <p:cNvPr id="80910" name="AutoShape 16"/>
          <p:cNvSpPr>
            <a:spLocks noChangeArrowheads="1"/>
          </p:cNvSpPr>
          <p:nvPr/>
        </p:nvSpPr>
        <p:spPr bwMode="auto">
          <a:xfrm>
            <a:off x="98425" y="1341438"/>
            <a:ext cx="6589713" cy="71437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3300"/>
                </a:solidFill>
                <a:latin typeface="+mn-lt"/>
              </a:rPr>
              <a:t>Наименование показателей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80911" name="AutoShape 17"/>
          <p:cNvSpPr>
            <a:spLocks noChangeArrowheads="1"/>
          </p:cNvSpPr>
          <p:nvPr/>
        </p:nvSpPr>
        <p:spPr bwMode="auto">
          <a:xfrm>
            <a:off x="6769100" y="1341438"/>
            <a:ext cx="1631950" cy="687387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План</a:t>
            </a:r>
          </a:p>
        </p:txBody>
      </p:sp>
      <p:sp>
        <p:nvSpPr>
          <p:cNvPr id="80912" name="AutoShape 18"/>
          <p:cNvSpPr>
            <a:spLocks noChangeArrowheads="1"/>
          </p:cNvSpPr>
          <p:nvPr/>
        </p:nvSpPr>
        <p:spPr bwMode="auto">
          <a:xfrm>
            <a:off x="8447881" y="1350964"/>
            <a:ext cx="1735138" cy="72231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400" b="1" dirty="0">
              <a:solidFill>
                <a:srgbClr val="FFFFFF"/>
              </a:solidFill>
              <a:latin typeface="Times New Roman" pitchFamily="18" charset="0"/>
              <a:ea typeface="Microsoft YaHei" pitchFamily="34" charset="-122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Исполнено</a:t>
            </a:r>
          </a:p>
        </p:txBody>
      </p:sp>
      <p:sp>
        <p:nvSpPr>
          <p:cNvPr id="80913" name="AutoShape 19"/>
          <p:cNvSpPr>
            <a:spLocks noChangeArrowheads="1"/>
          </p:cNvSpPr>
          <p:nvPr/>
        </p:nvSpPr>
        <p:spPr bwMode="auto">
          <a:xfrm>
            <a:off x="10223500" y="1341438"/>
            <a:ext cx="1772729" cy="720725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% </a:t>
            </a:r>
            <a:endParaRPr lang="ru-RU" altLang="ru-RU" sz="1400" b="1" dirty="0">
              <a:solidFill>
                <a:srgbClr val="003300"/>
              </a:solidFill>
              <a:latin typeface="+mn-lt"/>
            </a:endParaRPr>
          </a:p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b="1" dirty="0">
                <a:solidFill>
                  <a:srgbClr val="003300"/>
                </a:solidFill>
                <a:latin typeface="+mn-lt"/>
                <a:ea typeface="Microsoft YaHei" pitchFamily="34" charset="-122"/>
              </a:rPr>
              <a:t>исполнения</a:t>
            </a:r>
          </a:p>
        </p:txBody>
      </p:sp>
      <p:sp>
        <p:nvSpPr>
          <p:cNvPr id="80914" name="AutoShape 20"/>
          <p:cNvSpPr>
            <a:spLocks noChangeArrowheads="1"/>
          </p:cNvSpPr>
          <p:nvPr/>
        </p:nvSpPr>
        <p:spPr bwMode="auto">
          <a:xfrm>
            <a:off x="98425" y="2087563"/>
            <a:ext cx="6597650" cy="931862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dirty="0">
                <a:solidFill>
                  <a:srgbClr val="003300"/>
                </a:solidFill>
                <a:latin typeface="+mn-lt"/>
              </a:rPr>
              <a:t>Муниципальная программа "Организация транспортного обслуживания населения в муниципальном образовании "Зырянский район" на 2020-2024 годы"</a:t>
            </a:r>
          </a:p>
        </p:txBody>
      </p:sp>
      <p:sp>
        <p:nvSpPr>
          <p:cNvPr id="80915" name="AutoShape 21"/>
          <p:cNvSpPr>
            <a:spLocks noChangeArrowheads="1"/>
          </p:cNvSpPr>
          <p:nvPr/>
        </p:nvSpPr>
        <p:spPr bwMode="auto">
          <a:xfrm>
            <a:off x="6767513" y="2093913"/>
            <a:ext cx="1627187" cy="93980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</a:rPr>
              <a:t>3 862</a:t>
            </a:r>
          </a:p>
        </p:txBody>
      </p:sp>
      <p:sp>
        <p:nvSpPr>
          <p:cNvPr id="80916" name="AutoShape 22"/>
          <p:cNvSpPr>
            <a:spLocks noChangeArrowheads="1"/>
          </p:cNvSpPr>
          <p:nvPr/>
        </p:nvSpPr>
        <p:spPr bwMode="auto">
          <a:xfrm>
            <a:off x="8416925" y="2120900"/>
            <a:ext cx="1749425" cy="882650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3 862</a:t>
            </a:r>
          </a:p>
        </p:txBody>
      </p:sp>
      <p:sp>
        <p:nvSpPr>
          <p:cNvPr id="80917" name="AutoShape 23"/>
          <p:cNvSpPr>
            <a:spLocks noChangeArrowheads="1"/>
          </p:cNvSpPr>
          <p:nvPr/>
        </p:nvSpPr>
        <p:spPr bwMode="auto">
          <a:xfrm>
            <a:off x="10247314" y="2120900"/>
            <a:ext cx="1748916" cy="865188"/>
          </a:xfrm>
          <a:prstGeom prst="actionButtonBlank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60612"/>
                </a:solidFill>
                <a:latin typeface="Microsoft YaHei" pitchFamily="34" charset="-122"/>
                <a:ea typeface="Microsoft YaHei" pitchFamily="34" charset="-122"/>
              </a:rPr>
              <a:t>100,0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7E474C-5DC6-480F-B02F-C407240582A9}"/>
              </a:ext>
            </a:extLst>
          </p:cNvPr>
          <p:cNvSpPr/>
          <p:nvPr/>
        </p:nvSpPr>
        <p:spPr>
          <a:xfrm>
            <a:off x="478632" y="181601"/>
            <a:ext cx="11353800" cy="6336862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73748" name="Rectangle 15"/>
          <p:cNvSpPr>
            <a:spLocks noChangeArrowheads="1"/>
          </p:cNvSpPr>
          <p:nvPr/>
        </p:nvSpPr>
        <p:spPr bwMode="auto">
          <a:xfrm>
            <a:off x="285750" y="333375"/>
            <a:ext cx="11353800" cy="11726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5400" b="1" dirty="0">
                <a:solidFill>
                  <a:srgbClr val="003300"/>
                </a:solidFill>
                <a:latin typeface="+mn-lt"/>
              </a:rPr>
              <a:t>   </a:t>
            </a: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Оценка эффективности муниципальных программ </a:t>
            </a:r>
          </a:p>
          <a:p>
            <a:pPr algn="ctr">
              <a:lnSpc>
                <a:spcPct val="90000"/>
              </a:lnSpc>
            </a:pPr>
            <a:r>
              <a:rPr lang="ru-RU" altLang="ru-RU" sz="2400" b="1" dirty="0">
                <a:solidFill>
                  <a:srgbClr val="003300"/>
                </a:solidFill>
                <a:latin typeface="+mn-lt"/>
              </a:rPr>
              <a:t>Зырянского района за 2021 год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C3DC29-1772-4F06-854E-6A8081D6217B}"/>
              </a:ext>
            </a:extLst>
          </p:cNvPr>
          <p:cNvSpPr/>
          <p:nvPr/>
        </p:nvSpPr>
        <p:spPr>
          <a:xfrm>
            <a:off x="1400961" y="2701256"/>
            <a:ext cx="9244668" cy="922786"/>
          </a:xfrm>
          <a:prstGeom prst="rect">
            <a:avLst/>
          </a:prstGeom>
          <a:solidFill>
            <a:srgbClr val="A77E56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МП эффективные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4E1F67-2371-4330-B961-4F3E306EA2F8}"/>
              </a:ext>
            </a:extLst>
          </p:cNvPr>
          <p:cNvSpPr/>
          <p:nvPr/>
        </p:nvSpPr>
        <p:spPr>
          <a:xfrm>
            <a:off x="1677798" y="3808602"/>
            <a:ext cx="8632272" cy="1006678"/>
          </a:xfrm>
          <a:prstGeom prst="rect">
            <a:avLst/>
          </a:prstGeom>
          <a:solidFill>
            <a:srgbClr val="003300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МП низкоэффективные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81771E-3845-413B-95A5-7797CFC0C4A1}"/>
              </a:ext>
            </a:extLst>
          </p:cNvPr>
          <p:cNvSpPr/>
          <p:nvPr/>
        </p:nvSpPr>
        <p:spPr>
          <a:xfrm>
            <a:off x="2189527" y="4999839"/>
            <a:ext cx="7768205" cy="1006678"/>
          </a:xfrm>
          <a:prstGeom prst="rect">
            <a:avLst/>
          </a:prstGeom>
          <a:solidFill>
            <a:srgbClr val="003300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МП неэффективные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D1148B-9752-4AB4-867B-13217EFF6AF0}"/>
              </a:ext>
            </a:extLst>
          </p:cNvPr>
          <p:cNvSpPr/>
          <p:nvPr/>
        </p:nvSpPr>
        <p:spPr>
          <a:xfrm>
            <a:off x="1115737" y="1657779"/>
            <a:ext cx="9865452" cy="858918"/>
          </a:xfrm>
          <a:prstGeom prst="rect">
            <a:avLst/>
          </a:prstGeom>
          <a:solidFill>
            <a:srgbClr val="A77E56"/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МП высокоэффективные</a:t>
            </a:r>
          </a:p>
        </p:txBody>
      </p:sp>
    </p:spTree>
    <p:extLst>
      <p:ext uri="{BB962C8B-B14F-4D97-AF65-F5344CB8AC3E}">
        <p14:creationId xmlns:p14="http://schemas.microsoft.com/office/powerpoint/2010/main" val="3795407619"/>
      </p:ext>
    </p:extLst>
  </p:cSld>
  <p:clrMapOvr>
    <a:masterClrMapping/>
  </p:clrMapOvr>
  <p:transition advClick="0" advTm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AC920B1-F213-4CDA-94F3-FB4B538C06F1}"/>
              </a:ext>
            </a:extLst>
          </p:cNvPr>
          <p:cNvSpPr/>
          <p:nvPr/>
        </p:nvSpPr>
        <p:spPr>
          <a:xfrm>
            <a:off x="131762" y="195262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/>
          </p:cNvPr>
          <p:cNvSpPr/>
          <p:nvPr/>
        </p:nvSpPr>
        <p:spPr>
          <a:xfrm>
            <a:off x="369412" y="3038475"/>
            <a:ext cx="6083300" cy="3106737"/>
          </a:xfrm>
          <a:prstGeom prst="rect">
            <a:avLst/>
          </a:prstGeom>
          <a:solidFill>
            <a:srgbClr val="A7EACB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кругленный прямоугольник 5">
            <a:extLst/>
          </p:cNvPr>
          <p:cNvSpPr/>
          <p:nvPr/>
        </p:nvSpPr>
        <p:spPr>
          <a:xfrm rot="10800000" flipH="1" flipV="1">
            <a:off x="6873240" y="3038475"/>
            <a:ext cx="4661450" cy="310673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27000">
              <a:schemeClr val="bg1">
                <a:lumMod val="50000"/>
                <a:lumOff val="50000"/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532" tIns="56766" rIns="113532" bIns="5676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003300"/>
                </a:solidFill>
                <a:cs typeface="Times New Roman" pitchFamily="18" charset="0"/>
              </a:rPr>
              <a:t>Подготовлено: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>
              <a:solidFill>
                <a:srgbClr val="003300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  <a:t>МКУ «УФ Администрации Зырянского района»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</a:br>
            <a:r>
              <a:rPr lang="ru-RU" altLang="ru-RU" sz="2400" b="1" dirty="0" err="1">
                <a:solidFill>
                  <a:srgbClr val="003300"/>
                </a:solidFill>
                <a:cs typeface="Times New Roman" pitchFamily="18" charset="0"/>
              </a:rPr>
              <a:t>с.Зырянское</a:t>
            </a:r>
            <a:r>
              <a:rPr lang="ru-RU" altLang="ru-RU" sz="2400" b="1" dirty="0">
                <a:solidFill>
                  <a:srgbClr val="003300"/>
                </a:solidFill>
                <a:cs typeface="Times New Roman" pitchFamily="18" charset="0"/>
              </a:rPr>
              <a:t>, ул. Советская,10</a:t>
            </a:r>
            <a:br>
              <a:rPr lang="ru-RU" altLang="ru-RU" sz="2400" dirty="0">
                <a:solidFill>
                  <a:schemeClr val="tx1"/>
                </a:solidFill>
                <a:cs typeface="Times New Roman" pitchFamily="18" charset="0"/>
              </a:rPr>
            </a:br>
            <a:endParaRPr lang="ru-RU" altLang="ru-RU" sz="2400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4000" i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5">
            <a:extLst/>
          </p:cNvPr>
          <p:cNvSpPr/>
          <p:nvPr/>
        </p:nvSpPr>
        <p:spPr>
          <a:xfrm rot="10800000" flipH="1" flipV="1">
            <a:off x="2065813" y="3422251"/>
            <a:ext cx="4040823" cy="2559449"/>
          </a:xfrm>
          <a:prstGeom prst="roundRect">
            <a:avLst>
              <a:gd name="adj" fmla="val 4714"/>
            </a:avLst>
          </a:prstGeom>
          <a:noFill/>
          <a:ln>
            <a:noFill/>
          </a:ln>
          <a:effectLst>
            <a:glow rad="127000">
              <a:schemeClr val="bg1">
                <a:lumMod val="50000"/>
                <a:lumOff val="50000"/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532" tIns="56766" rIns="113532" bIns="5676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003300"/>
                </a:solidFill>
                <a:cs typeface="Times New Roman" pitchFamily="18" charset="0"/>
              </a:rPr>
              <a:t>Контактная информация: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>
              <a:solidFill>
                <a:srgbClr val="003300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dirty="0">
                <a:solidFill>
                  <a:srgbClr val="003300"/>
                </a:solidFill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ziransk@findep.org</a:t>
            </a:r>
            <a:endParaRPr lang="ru-RU" altLang="ru-RU" sz="2400" b="1" dirty="0">
              <a:solidFill>
                <a:srgbClr val="003300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  <a:t>тел. 8(3824</a:t>
            </a:r>
            <a:r>
              <a:rPr lang="en-US" altLang="ru-RU" sz="2400" dirty="0">
                <a:solidFill>
                  <a:srgbClr val="003300"/>
                </a:solidFill>
                <a:cs typeface="Times New Roman" pitchFamily="18" charset="0"/>
              </a:rPr>
              <a:t>3</a:t>
            </a:r>
            <a: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  <a:t>) </a:t>
            </a:r>
            <a:r>
              <a:rPr lang="en-US" altLang="ru-RU" sz="2400" dirty="0">
                <a:solidFill>
                  <a:srgbClr val="003300"/>
                </a:solidFill>
                <a:cs typeface="Times New Roman" pitchFamily="18" charset="0"/>
              </a:rPr>
              <a:t>38</a:t>
            </a:r>
            <a: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  <a:t>-1</a:t>
            </a:r>
            <a:r>
              <a:rPr lang="en-US" altLang="ru-RU" sz="2400" dirty="0">
                <a:solidFill>
                  <a:srgbClr val="003300"/>
                </a:solidFill>
                <a:cs typeface="Times New Roman" pitchFamily="18" charset="0"/>
              </a:rPr>
              <a:t>45</a:t>
            </a:r>
            <a: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003300"/>
                </a:solidFill>
                <a:cs typeface="Times New Roman" pitchFamily="18" charset="0"/>
              </a:rPr>
              <a:t>Ирина Михайловна </a:t>
            </a:r>
            <a:r>
              <a:rPr lang="ru-RU" altLang="ru-RU" sz="2400" b="1" dirty="0" err="1">
                <a:solidFill>
                  <a:srgbClr val="003300"/>
                </a:solidFill>
                <a:cs typeface="Times New Roman" pitchFamily="18" charset="0"/>
              </a:rPr>
              <a:t>Романеко</a:t>
            </a:r>
            <a:br>
              <a:rPr lang="ru-RU" altLang="ru-RU" sz="2400" b="1" dirty="0">
                <a:solidFill>
                  <a:srgbClr val="003300"/>
                </a:solidFill>
                <a:cs typeface="Times New Roman" pitchFamily="18" charset="0"/>
              </a:rPr>
            </a:br>
            <a:r>
              <a:rPr lang="ru-RU" altLang="ru-RU" sz="2000" dirty="0" err="1">
                <a:solidFill>
                  <a:srgbClr val="003300"/>
                </a:solidFill>
                <a:cs typeface="Times New Roman" pitchFamily="18" charset="0"/>
              </a:rPr>
              <a:t>И.о</a:t>
            </a:r>
            <a:r>
              <a:rPr lang="ru-RU" altLang="ru-RU" sz="2000" dirty="0">
                <a:solidFill>
                  <a:srgbClr val="003300"/>
                </a:solidFill>
                <a:cs typeface="Times New Roman" pitchFamily="18" charset="0"/>
              </a:rPr>
              <a:t>. руководителя Управления финансов Администрации Зырянского района</a:t>
            </a:r>
            <a:br>
              <a:rPr lang="ru-RU" altLang="ru-RU" sz="2400" dirty="0">
                <a:solidFill>
                  <a:srgbClr val="003300"/>
                </a:solidFill>
                <a:cs typeface="Times New Roman" pitchFamily="18" charset="0"/>
              </a:rPr>
            </a:br>
            <a:endParaRPr lang="ru-RU" altLang="ru-RU" sz="2400" dirty="0">
              <a:solidFill>
                <a:srgbClr val="003300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dirty="0">
              <a:solidFill>
                <a:schemeClr val="tx1"/>
              </a:solidFill>
            </a:endParaRPr>
          </a:p>
        </p:txBody>
      </p:sp>
      <p:pic>
        <p:nvPicPr>
          <p:cNvPr id="85001" name="Рисунок 9" descr="Электронная почта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3387" y="3221037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Рисунок 12" descr="Телефонная трубка со сплошной заливкой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2543" y="3894931"/>
            <a:ext cx="2254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Рисунок 8" descr="Пользователи со сплошной заливкой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2099" y="4072731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Рисунок 14" descr="Мужской профиль со сплошной заливкой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3170" y="4292600"/>
            <a:ext cx="2524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Рисунок 18" descr="Маркер со сплошной заливкой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1864" y="5112949"/>
            <a:ext cx="3460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7">
            <a:extLst>
              <a:ext uri="{FF2B5EF4-FFF2-40B4-BE49-F238E27FC236}">
                <a16:creationId xmlns:a16="http://schemas.microsoft.com/office/drawing/2014/main" id="{8D6C5AB5-4D0B-4DA7-A1BC-AEF91E149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" y="156565"/>
            <a:ext cx="11095989" cy="2364385"/>
          </a:xfrm>
          <a:prstGeom prst="wedgeRoundRectCallout">
            <a:avLst>
              <a:gd name="adj1" fmla="val -53005"/>
              <a:gd name="adj2" fmla="val 6935"/>
              <a:gd name="adj3" fmla="val 16667"/>
            </a:avLst>
          </a:prstGeom>
          <a:solidFill>
            <a:srgbClr val="85C27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ru-RU" altLang="ru-RU" sz="5400" b="1" i="1" dirty="0">
                <a:latin typeface="Microsoft YaHei" panose="020B0503020204020204" pitchFamily="34" charset="-122"/>
              </a:rPr>
              <a:t>Спасибо за внимание !</a:t>
            </a:r>
            <a:endParaRPr lang="ru-RU" altLang="ru-RU" sz="5400" b="1" dirty="0">
              <a:latin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/>
          </p:cNvPr>
          <p:cNvSpPr/>
          <p:nvPr/>
        </p:nvSpPr>
        <p:spPr>
          <a:xfrm>
            <a:off x="171450" y="134938"/>
            <a:ext cx="11930063" cy="6469062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4358" name="Rectangle 2"/>
          <p:cNvSpPr>
            <a:spLocks noChangeArrowheads="1"/>
          </p:cNvSpPr>
          <p:nvPr/>
        </p:nvSpPr>
        <p:spPr bwMode="auto">
          <a:xfrm>
            <a:off x="1200150" y="835025"/>
            <a:ext cx="39004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НАСЕЛЕНИЕ </a:t>
            </a:r>
            <a:endParaRPr lang="en-US" altLang="ru-RU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1435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8075" y="2770188"/>
            <a:ext cx="39004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56" name="Object 20"/>
          <p:cNvGraphicFramePr>
            <a:graphicFrameLocks/>
          </p:cNvGraphicFramePr>
          <p:nvPr/>
        </p:nvGraphicFramePr>
        <p:xfrm>
          <a:off x="5368925" y="1008063"/>
          <a:ext cx="6191250" cy="501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9" r:id="rId5" imgW="6187976" imgH="5017443" progId="Excel.Chart.8">
                  <p:embed/>
                </p:oleObj>
              </mc:Choice>
              <mc:Fallback>
                <p:oleObj r:id="rId5" imgW="6187976" imgH="5017443" progId="Excel.Chart.8">
                  <p:embed/>
                  <p:pic>
                    <p:nvPicPr>
                      <p:cNvPr id="0" name="Picture 2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1008063"/>
                        <a:ext cx="6191250" cy="501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/>
          </p:cNvPr>
          <p:cNvSpPr/>
          <p:nvPr/>
        </p:nvSpPr>
        <p:spPr>
          <a:xfrm>
            <a:off x="-3502025" y="3121025"/>
            <a:ext cx="1303337" cy="1270000"/>
          </a:xfrm>
          <a:prstGeom prst="rect">
            <a:avLst/>
          </a:prstGeom>
          <a:solidFill>
            <a:srgbClr val="0033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-1893888" y="3121025"/>
            <a:ext cx="1304925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-3502025" y="4637088"/>
            <a:ext cx="1303337" cy="1270000"/>
          </a:xfrm>
          <a:prstGeom prst="rect">
            <a:avLst/>
          </a:prstGeom>
          <a:solidFill>
            <a:srgbClr val="85C27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extLst/>
          </p:cNvPr>
          <p:cNvSpPr/>
          <p:nvPr/>
        </p:nvSpPr>
        <p:spPr>
          <a:xfrm>
            <a:off x="-1895475" y="4637088"/>
            <a:ext cx="1303337" cy="1270000"/>
          </a:xfrm>
          <a:prstGeom prst="rect">
            <a:avLst/>
          </a:prstGeom>
          <a:solidFill>
            <a:srgbClr val="A7EACB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>
            <a:extLst/>
          </p:cNvPr>
          <p:cNvSpPr/>
          <p:nvPr/>
        </p:nvSpPr>
        <p:spPr>
          <a:xfrm>
            <a:off x="-1254125" y="2184400"/>
            <a:ext cx="639762" cy="663575"/>
          </a:xfrm>
          <a:prstGeom prst="rect">
            <a:avLst/>
          </a:prstGeom>
          <a:solidFill>
            <a:srgbClr val="A77E5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0" y="1733550"/>
            <a:ext cx="11866562" cy="4951413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54844" y="223171"/>
            <a:ext cx="9582150" cy="1200150"/>
          </a:xfrm>
          <a:prstGeom prst="rect">
            <a:avLst/>
          </a:prstGeom>
          <a:solidFill>
            <a:srgbClr val="85C27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5400" b="1" dirty="0">
                <a:solidFill>
                  <a:srgbClr val="003300"/>
                </a:solidFill>
                <a:latin typeface="Calibri" pitchFamily="34" charset="0"/>
              </a:rPr>
              <a:t>      Бюджет </a:t>
            </a:r>
            <a:r>
              <a:rPr lang="ru-RU" altLang="ru-RU" sz="3200" b="1" dirty="0">
                <a:solidFill>
                  <a:srgbClr val="003300"/>
                </a:solidFill>
                <a:latin typeface="Calibri" pitchFamily="34" charset="0"/>
              </a:rPr>
              <a:t>- </a:t>
            </a:r>
            <a:r>
              <a:rPr lang="ru-RU" altLang="ru-RU" sz="2800" b="1" dirty="0">
                <a:solidFill>
                  <a:srgbClr val="003300"/>
                </a:solidFill>
                <a:latin typeface="Calibri" pitchFamily="34" charset="0"/>
              </a:rPr>
              <a:t>план</a:t>
            </a:r>
            <a:r>
              <a:rPr lang="ru-RU" altLang="ru-RU" sz="2800" dirty="0">
                <a:solidFill>
                  <a:srgbClr val="003300"/>
                </a:solidFill>
                <a:latin typeface="Calibri" pitchFamily="34" charset="0"/>
              </a:rPr>
              <a:t> доходов и расходов</a:t>
            </a:r>
            <a:r>
              <a:rPr lang="ru-RU" altLang="ru-RU" sz="2800" b="1" dirty="0">
                <a:solidFill>
                  <a:srgbClr val="003300"/>
                </a:solidFill>
                <a:latin typeface="Calibri" pitchFamily="34" charset="0"/>
              </a:rPr>
              <a:t> </a:t>
            </a:r>
            <a:endParaRPr lang="en-US" altLang="ru-RU" sz="2800" b="1" dirty="0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073150" y="2749550"/>
            <a:ext cx="35242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 dirty="0">
                <a:solidFill>
                  <a:srgbClr val="000000"/>
                </a:solidFill>
                <a:latin typeface="Calibri" pitchFamily="34" charset="0"/>
              </a:rPr>
              <a:t>ДОХОДЫ</a:t>
            </a:r>
          </a:p>
          <a:p>
            <a:r>
              <a:rPr lang="ru-RU" altLang="zh-CN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денежные средства</a:t>
            </a:r>
            <a:r>
              <a:rPr lang="en-US" altLang="zh-CN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ru-RU" altLang="zh-CN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поступающие </a:t>
            </a:r>
            <a:r>
              <a:rPr lang="ru-RU" altLang="zh-CN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бюджет </a:t>
            </a: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8472488" y="2754313"/>
            <a:ext cx="306228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РАСХОДЫ</a:t>
            </a:r>
          </a:p>
          <a:p>
            <a:r>
              <a:rPr lang="ru-RU" altLang="zh-CN" sz="24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выплачиваемые </a:t>
            </a:r>
            <a:endParaRPr lang="en-US" altLang="zh-CN" sz="2400" dirty="0">
              <a:solidFill>
                <a:srgbClr val="0033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altLang="zh-CN" sz="24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из  бюджета </a:t>
            </a:r>
            <a:r>
              <a:rPr lang="ru-RU" altLang="zh-CN" sz="24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денежные средства</a:t>
            </a: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pic>
        <p:nvPicPr>
          <p:cNvPr id="16389" name="Рисунок 21" descr="Назад со сплошной заливкой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385977">
            <a:off x="7725569" y="2912269"/>
            <a:ext cx="68103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23" descr="Назад со сплошной заливкой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91745">
            <a:off x="3694113" y="2886075"/>
            <a:ext cx="735012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1119188" y="4370388"/>
            <a:ext cx="352425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Дефицит</a:t>
            </a:r>
          </a:p>
          <a:p>
            <a:r>
              <a:rPr lang="ru-RU" altLang="zh-CN" sz="24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Расходы</a:t>
            </a:r>
            <a:r>
              <a:rPr lang="en-US" altLang="zh-CN" sz="24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 &gt; </a:t>
            </a:r>
            <a:r>
              <a:rPr lang="ru-RU" altLang="zh-CN" sz="24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доходов</a:t>
            </a: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16392" name="Rectangle 2"/>
          <p:cNvSpPr>
            <a:spLocks noChangeArrowheads="1"/>
          </p:cNvSpPr>
          <p:nvPr/>
        </p:nvSpPr>
        <p:spPr bwMode="auto">
          <a:xfrm>
            <a:off x="8475663" y="4370388"/>
            <a:ext cx="35226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Профицит</a:t>
            </a:r>
          </a:p>
          <a:p>
            <a:r>
              <a:rPr lang="ru-RU" altLang="zh-CN" sz="24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Доходы</a:t>
            </a:r>
            <a:r>
              <a:rPr lang="en-US" altLang="zh-CN" sz="2400" b="1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 &gt; </a:t>
            </a:r>
            <a:r>
              <a:rPr lang="ru-RU" altLang="zh-CN" sz="2400" dirty="0">
                <a:solidFill>
                  <a:srgbClr val="003300"/>
                </a:solidFill>
                <a:latin typeface="Calibri" pitchFamily="34" charset="0"/>
                <a:cs typeface="Calibri" pitchFamily="34" charset="0"/>
              </a:rPr>
              <a:t>расходов</a:t>
            </a:r>
          </a:p>
          <a:p>
            <a:pPr algn="ctr"/>
            <a:endParaRPr lang="en-US" altLang="ru-RU" i="1" dirty="0">
              <a:latin typeface="Calibri" pitchFamily="34" charset="0"/>
            </a:endParaRPr>
          </a:p>
        </p:txBody>
      </p:sp>
      <p:sp>
        <p:nvSpPr>
          <p:cNvPr id="16393" name="Rectangle 2"/>
          <p:cNvSpPr>
            <a:spLocks noChangeArrowheads="1"/>
          </p:cNvSpPr>
          <p:nvPr/>
        </p:nvSpPr>
        <p:spPr bwMode="auto">
          <a:xfrm>
            <a:off x="160338" y="1271588"/>
            <a:ext cx="10806112" cy="522287"/>
          </a:xfrm>
          <a:prstGeom prst="rect">
            <a:avLst/>
          </a:prstGeom>
          <a:solidFill>
            <a:srgbClr val="A77E5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003300"/>
                </a:solidFill>
                <a:latin typeface="Calibri" pitchFamily="34" charset="0"/>
              </a:rPr>
              <a:t>                     ДОХОДЫ - РАСХОДЫ = Дефицит/Профицит</a:t>
            </a:r>
            <a:endParaRPr lang="en-US" altLang="ru-RU" sz="2800" i="1" dirty="0">
              <a:latin typeface="Calibri" pitchFamily="34" charset="0"/>
            </a:endParaRPr>
          </a:p>
        </p:txBody>
      </p:sp>
      <p:pic>
        <p:nvPicPr>
          <p:cNvPr id="16394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2150" y="1693863"/>
            <a:ext cx="325437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Rectangle 2"/>
          <p:cNvSpPr>
            <a:spLocks noChangeArrowheads="1"/>
          </p:cNvSpPr>
          <p:nvPr/>
        </p:nvSpPr>
        <p:spPr bwMode="auto">
          <a:xfrm>
            <a:off x="4060825" y="5157788"/>
            <a:ext cx="4087813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 dirty="0">
                <a:solidFill>
                  <a:srgbClr val="003300"/>
                </a:solidFill>
                <a:latin typeface="Calibri" pitchFamily="34" charset="0"/>
              </a:rPr>
              <a:t>Сбалансированный</a:t>
            </a:r>
          </a:p>
          <a:p>
            <a:r>
              <a:rPr lang="ru-RU" altLang="ru-RU" sz="2400" dirty="0">
                <a:solidFill>
                  <a:srgbClr val="003300"/>
                </a:solidFill>
                <a:latin typeface="Calibri" pitchFamily="34" charset="0"/>
              </a:rPr>
              <a:t>         Доходы </a:t>
            </a:r>
            <a:r>
              <a:rPr lang="ru-RU" altLang="ru-RU" sz="3200" b="1" dirty="0">
                <a:solidFill>
                  <a:srgbClr val="003300"/>
                </a:solidFill>
                <a:latin typeface="Calibri" pitchFamily="34" charset="0"/>
              </a:rPr>
              <a:t>=</a:t>
            </a:r>
            <a:r>
              <a:rPr lang="ru-RU" altLang="ru-RU" sz="2400" b="1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altLang="ru-RU" sz="2400" dirty="0">
                <a:solidFill>
                  <a:srgbClr val="003300"/>
                </a:solidFill>
                <a:latin typeface="Calibri" pitchFamily="34" charset="0"/>
              </a:rPr>
              <a:t>Расходы</a:t>
            </a:r>
            <a:endParaRPr lang="en-US" altLang="ru-RU" sz="2400" dirty="0">
              <a:latin typeface="Calibri" pitchFamily="34" charset="0"/>
            </a:endParaRPr>
          </a:p>
        </p:txBody>
      </p:sp>
      <p:sp>
        <p:nvSpPr>
          <p:cNvPr id="27" name="Прямоугольник 26">
            <a:extLst/>
          </p:cNvPr>
          <p:cNvSpPr/>
          <p:nvPr/>
        </p:nvSpPr>
        <p:spPr>
          <a:xfrm>
            <a:off x="317500" y="-1352550"/>
            <a:ext cx="1303338" cy="1270000"/>
          </a:xfrm>
          <a:prstGeom prst="rect">
            <a:avLst/>
          </a:prstGeom>
          <a:solidFill>
            <a:srgbClr val="85C27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5">
            <a:extLst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A77E56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1224804" y="1191034"/>
            <a:ext cx="614366" cy="6131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31763" y="195263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266825" y="719138"/>
            <a:ext cx="33940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6000" b="1">
                <a:solidFill>
                  <a:srgbClr val="003300"/>
                </a:solidFill>
                <a:latin typeface="Calibri" pitchFamily="34" charset="0"/>
              </a:rPr>
              <a:t>Виды</a:t>
            </a:r>
            <a:r>
              <a:rPr lang="ru-RU" altLang="ru-RU" sz="5400" b="1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altLang="ru-RU" sz="3200" b="1">
                <a:solidFill>
                  <a:srgbClr val="003300"/>
                </a:solidFill>
                <a:latin typeface="Calibri" pitchFamily="34" charset="0"/>
              </a:rPr>
              <a:t>бюджетов</a:t>
            </a:r>
            <a:endParaRPr lang="en-US" altLang="ru-RU" sz="3200" b="1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>
              <a:latin typeface="Calibri" pitchFamily="34" charset="0"/>
            </a:endParaRPr>
          </a:p>
        </p:txBody>
      </p:sp>
      <p:graphicFrame>
        <p:nvGraphicFramePr>
          <p:cNvPr id="2" name="Схема 1">
            <a:extLst/>
          </p:cNvPr>
          <p:cNvGraphicFramePr/>
          <p:nvPr/>
        </p:nvGraphicFramePr>
        <p:xfrm>
          <a:off x="3207657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60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6825" y="4057650"/>
            <a:ext cx="12160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70325" y="2146300"/>
            <a:ext cx="15811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/>
          </p:cNvPr>
          <p:cNvSpPr/>
          <p:nvPr/>
        </p:nvSpPr>
        <p:spPr>
          <a:xfrm>
            <a:off x="131763" y="184150"/>
            <a:ext cx="11928475" cy="6467475"/>
          </a:xfrm>
          <a:prstGeom prst="rect">
            <a:avLst/>
          </a:prstGeom>
          <a:solidFill>
            <a:srgbClr val="A7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6" name="Схема 5">
            <a:extLst/>
          </p:cNvPr>
          <p:cNvGraphicFramePr/>
          <p:nvPr/>
        </p:nvGraphicFramePr>
        <p:xfrm>
          <a:off x="3759808" y="358927"/>
          <a:ext cx="7909074" cy="611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812800" y="2514600"/>
            <a:ext cx="2640013" cy="1477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 b="1">
                <a:solidFill>
                  <a:srgbClr val="003300"/>
                </a:solidFill>
                <a:latin typeface="Calibri" pitchFamily="34" charset="0"/>
              </a:rPr>
              <a:t>Бюджетная система РФ</a:t>
            </a:r>
            <a:endParaRPr lang="en-US" altLang="ru-RU" sz="3600" b="1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endParaRPr lang="en-US" altLang="ru-RU" i="1">
              <a:latin typeface="Calibri" pitchFamily="34" charset="0"/>
            </a:endParaRPr>
          </a:p>
        </p:txBody>
      </p:sp>
      <p:pic>
        <p:nvPicPr>
          <p:cNvPr id="20484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0125" y="1549400"/>
            <a:ext cx="9413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9025" y="376238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9025" y="4162425"/>
            <a:ext cx="852488" cy="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0BCDE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00CC00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AE2AA"/>
        </a:accent3>
        <a:accent4>
          <a:srgbClr val="000000"/>
        </a:accent4>
        <a:accent5>
          <a:srgbClr val="B0BCDE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4147</TotalTime>
  <Words>4104</Words>
  <Application>Microsoft Office PowerPoint</Application>
  <PresentationFormat>Широкоэкранный</PresentationFormat>
  <Paragraphs>1204</Paragraphs>
  <Slides>52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3" baseType="lpstr">
      <vt:lpstr>等线</vt:lpstr>
      <vt:lpstr>Malgun Gothic Semilight</vt:lpstr>
      <vt:lpstr>Microsoft YaHei</vt:lpstr>
      <vt:lpstr>Arial</vt:lpstr>
      <vt:lpstr>Calibri</vt:lpstr>
      <vt:lpstr>Calibri Light</vt:lpstr>
      <vt:lpstr>Times New Roman</vt:lpstr>
      <vt:lpstr>Wingdings</vt:lpstr>
      <vt:lpstr>Тема Office</vt:lpstr>
      <vt:lpstr>Microsoft Excel Chart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Лилия Солякина</dc:creator>
  <cp:lastModifiedBy>user</cp:lastModifiedBy>
  <cp:revision>355</cp:revision>
  <dcterms:created xsi:type="dcterms:W3CDTF">2022-05-17T11:58:18Z</dcterms:created>
  <dcterms:modified xsi:type="dcterms:W3CDTF">2022-06-20T06:13:34Z</dcterms:modified>
</cp:coreProperties>
</file>